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0" r:id="rId3"/>
    <p:sldId id="281" r:id="rId4"/>
    <p:sldId id="284" r:id="rId5"/>
    <p:sldId id="257" r:id="rId6"/>
    <p:sldId id="258" r:id="rId7"/>
    <p:sldId id="261" r:id="rId8"/>
    <p:sldId id="262" r:id="rId9"/>
    <p:sldId id="263" r:id="rId10"/>
    <p:sldId id="285" r:id="rId11"/>
    <p:sldId id="264" r:id="rId12"/>
    <p:sldId id="266" r:id="rId13"/>
    <p:sldId id="286" r:id="rId14"/>
    <p:sldId id="267" r:id="rId15"/>
    <p:sldId id="287" r:id="rId16"/>
    <p:sldId id="270" r:id="rId17"/>
    <p:sldId id="271" r:id="rId18"/>
    <p:sldId id="272" r:id="rId19"/>
    <p:sldId id="273" r:id="rId20"/>
    <p:sldId id="274" r:id="rId21"/>
    <p:sldId id="275" r:id="rId22"/>
    <p:sldId id="276" r:id="rId23"/>
    <p:sldId id="277" r:id="rId24"/>
    <p:sldId id="278" r:id="rId25"/>
    <p:sldId id="279" r:id="rId26"/>
    <p:sldId id="268" r:id="rId27"/>
    <p:sldId id="265" r:id="rId28"/>
    <p:sldId id="269"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BBF6A"/>
    <a:srgbClr val="D78433"/>
    <a:srgbClr val="CC4242"/>
    <a:srgbClr val="6363D5"/>
    <a:srgbClr val="1C1C1C"/>
    <a:srgbClr val="3B3BC9"/>
    <a:srgbClr val="4472C4"/>
    <a:srgbClr val="4AAA4A"/>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68746" autoAdjust="0"/>
  </p:normalViewPr>
  <p:slideViewPr>
    <p:cSldViewPr snapToGrid="0">
      <p:cViewPr varScale="1">
        <p:scale>
          <a:sx n="79" d="100"/>
          <a:sy n="79" d="100"/>
        </p:scale>
        <p:origin x="108" y="942"/>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68CB6D-7771-47F2-9469-270EC245279E}" type="datetimeFigureOut">
              <a:rPr lang="en-US" smtClean="0"/>
              <a:t>10/27/2021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BEC65-0514-4FC8-8FC1-ABA87B8E713C}" type="slidenum">
              <a:rPr lang="en-US" smtClean="0"/>
              <a:t>‹#›</a:t>
            </a:fld>
            <a:endParaRPr lang="en-US"/>
          </a:p>
        </p:txBody>
      </p:sp>
    </p:spTree>
    <p:extLst>
      <p:ext uri="{BB962C8B-B14F-4D97-AF65-F5344CB8AC3E}">
        <p14:creationId xmlns:p14="http://schemas.microsoft.com/office/powerpoint/2010/main" val="301603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2BEC65-0514-4FC8-8FC1-ABA87B8E713C}" type="slidenum">
              <a:rPr lang="en-US" smtClean="0"/>
              <a:t>21</a:t>
            </a:fld>
            <a:endParaRPr lang="en-US"/>
          </a:p>
        </p:txBody>
      </p:sp>
    </p:spTree>
    <p:extLst>
      <p:ext uri="{BB962C8B-B14F-4D97-AF65-F5344CB8AC3E}">
        <p14:creationId xmlns:p14="http://schemas.microsoft.com/office/powerpoint/2010/main" val="954791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2BEC65-0514-4FC8-8FC1-ABA87B8E713C}" type="slidenum">
              <a:rPr lang="en-US" smtClean="0"/>
              <a:t>22</a:t>
            </a:fld>
            <a:endParaRPr lang="en-US"/>
          </a:p>
        </p:txBody>
      </p:sp>
    </p:spTree>
    <p:extLst>
      <p:ext uri="{BB962C8B-B14F-4D97-AF65-F5344CB8AC3E}">
        <p14:creationId xmlns:p14="http://schemas.microsoft.com/office/powerpoint/2010/main" val="1041687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of Cambrian Fossils (trilobites) by James Reinders, of his own fossils, and are presented here without any copyright claims of any sort – pure and simple public domain photo.  - James Reinders, October 27, 2021</a:t>
            </a:r>
          </a:p>
          <a:p>
            <a:endParaRPr lang="en-US" dirty="0"/>
          </a:p>
          <a:p>
            <a:r>
              <a:rPr lang="en-US" b="0" i="0" dirty="0">
                <a:solidFill>
                  <a:srgbClr val="4D5156"/>
                </a:solidFill>
                <a:effectLst/>
                <a:latin typeface="Roboto" panose="02000000000000000000" pitchFamily="2" charset="0"/>
              </a:rPr>
              <a:t>Wikipedia says: The Cambrian explosion or Cambrian radiation was an event approximately 541 million years ago in the Cambrian period when practically all major animal phyla started appearing in the fossil record. It lasted for about 13 – 25 million years and resulted in the divergence of most modern metazoan phyla.</a:t>
            </a:r>
          </a:p>
          <a:p>
            <a:endParaRPr lang="en-US" b="0" i="0" dirty="0">
              <a:solidFill>
                <a:srgbClr val="4D5156"/>
              </a:solidFill>
              <a:effectLst/>
              <a:latin typeface="Roboto" panose="02000000000000000000" pitchFamily="2" charset="0"/>
            </a:endParaRPr>
          </a:p>
          <a:p>
            <a:r>
              <a:rPr lang="en-US" b="0" i="0" dirty="0">
                <a:solidFill>
                  <a:srgbClr val="202122"/>
                </a:solidFill>
                <a:effectLst/>
                <a:latin typeface="Arial" panose="020B0604020202020204" pitchFamily="34" charset="0"/>
              </a:rPr>
              <a:t>Before the Cambrian explosion, most organisms were relatively simple, composed of individual cells, or small multicellular organisms, occasionally organized into colonies.  As the rate of diversification subsequently accelerated, the variety of life became much more complex, and began to resemble that of today. Almost all present-day animal phyla appeared during this period.</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The first discovered Cambrian fossils were </a:t>
            </a:r>
            <a:r>
              <a:rPr lang="en-US" b="0" i="0" u="none" strike="noStrike" dirty="0">
                <a:solidFill>
                  <a:srgbClr val="0645AD"/>
                </a:solidFill>
                <a:effectLst/>
                <a:latin typeface="Arial" panose="020B0604020202020204" pitchFamily="34" charset="0"/>
              </a:rPr>
              <a:t>trilobites.</a:t>
            </a:r>
            <a:endParaRPr lang="en-US" b="0" i="0" dirty="0">
              <a:solidFill>
                <a:srgbClr val="4D5156"/>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9D2BEC65-0514-4FC8-8FC1-ABA87B8E713C}" type="slidenum">
              <a:rPr lang="en-US" smtClean="0"/>
              <a:t>27</a:t>
            </a:fld>
            <a:endParaRPr lang="en-US"/>
          </a:p>
        </p:txBody>
      </p:sp>
    </p:spTree>
    <p:extLst>
      <p:ext uri="{BB962C8B-B14F-4D97-AF65-F5344CB8AC3E}">
        <p14:creationId xmlns:p14="http://schemas.microsoft.com/office/powerpoint/2010/main" val="769792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2F52-8FD7-4C40-B862-7C2B0947A2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63E129-D842-4A32-AF94-2E8E573032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5784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1F7F-768B-41B5-99AD-6ED8B42B4B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437481-99A8-4D8F-9B8B-83E2DD3E84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
            <a:extLst>
              <a:ext uri="{FF2B5EF4-FFF2-40B4-BE49-F238E27FC236}">
                <a16:creationId xmlns:a16="http://schemas.microsoft.com/office/drawing/2014/main" id="{438CAA4F-F338-4F06-879E-A64B232C1F31}"/>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8" name="Slide Number Placeholder 4">
            <a:extLst>
              <a:ext uri="{FF2B5EF4-FFF2-40B4-BE49-F238E27FC236}">
                <a16:creationId xmlns:a16="http://schemas.microsoft.com/office/drawing/2014/main" id="{1DDB8F9A-C131-48F8-AE6C-E1B7311CF676}"/>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54232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00B6-4B8F-46D9-B80E-BFB59880D240}"/>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9FD8A1C-A807-4FC2-8CC4-1CD0FE8E6E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08DDD-4E12-469B-AE10-76CAD61DA1F2}"/>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81059BA-7A34-4633-BAF8-8FB88D8DE0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B139CB-5D21-48E2-96FD-6C911A1069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2">
            <a:extLst>
              <a:ext uri="{FF2B5EF4-FFF2-40B4-BE49-F238E27FC236}">
                <a16:creationId xmlns:a16="http://schemas.microsoft.com/office/drawing/2014/main" id="{9E9E8831-9DF5-4DBA-8918-865CD781B9BC}"/>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17" name="Slide Number Placeholder 4">
            <a:extLst>
              <a:ext uri="{FF2B5EF4-FFF2-40B4-BE49-F238E27FC236}">
                <a16:creationId xmlns:a16="http://schemas.microsoft.com/office/drawing/2014/main" id="{A9B031C7-27BC-477D-B7A8-BE31636D03D9}"/>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4124146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9417-D30A-44F0-A90C-920AA0B1ED0D}"/>
              </a:ext>
            </a:extLst>
          </p:cNvPr>
          <p:cNvSpPr>
            <a:spLocks noGrp="1"/>
          </p:cNvSpPr>
          <p:nvPr>
            <p:ph type="title"/>
          </p:nvPr>
        </p:nvSpPr>
        <p:spPr/>
        <p:txBody>
          <a:bodyPr/>
          <a:lstStyle/>
          <a:p>
            <a:r>
              <a:rPr lang="en-US"/>
              <a:t>Click to edit Master title style</a:t>
            </a:r>
          </a:p>
        </p:txBody>
      </p:sp>
      <p:sp>
        <p:nvSpPr>
          <p:cNvPr id="12" name="Date Placeholder 2">
            <a:extLst>
              <a:ext uri="{FF2B5EF4-FFF2-40B4-BE49-F238E27FC236}">
                <a16:creationId xmlns:a16="http://schemas.microsoft.com/office/drawing/2014/main" id="{7D433F57-6BB2-431D-A5D1-D96AF7605DD5}"/>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13" name="Slide Number Placeholder 4">
            <a:extLst>
              <a:ext uri="{FF2B5EF4-FFF2-40B4-BE49-F238E27FC236}">
                <a16:creationId xmlns:a16="http://schemas.microsoft.com/office/drawing/2014/main" id="{D4B61E31-BBDD-46C8-ACA4-B0CEBA1F841E}"/>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270921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Date Placeholder 2">
            <a:extLst>
              <a:ext uri="{FF2B5EF4-FFF2-40B4-BE49-F238E27FC236}">
                <a16:creationId xmlns:a16="http://schemas.microsoft.com/office/drawing/2014/main" id="{456F474A-6131-43F9-85B5-A0BFA73DD8CC}"/>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12" name="Slide Number Placeholder 4">
            <a:extLst>
              <a:ext uri="{FF2B5EF4-FFF2-40B4-BE49-F238E27FC236}">
                <a16:creationId xmlns:a16="http://schemas.microsoft.com/office/drawing/2014/main" id="{18A4DCAC-E9DF-432A-B58A-6B68B33B3F08}"/>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4074632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F6FF235-2DE0-4026-806B-22485540931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8106" y="148718"/>
            <a:ext cx="2740192" cy="378904"/>
          </a:xfrm>
          <a:prstGeom prst="rect">
            <a:avLst/>
          </a:prstGeom>
        </p:spPr>
      </p:pic>
      <p:pic>
        <p:nvPicPr>
          <p:cNvPr id="8" name="Picture 7" descr="Logo, icon&#10;&#10;Description automatically generated">
            <a:extLst>
              <a:ext uri="{FF2B5EF4-FFF2-40B4-BE49-F238E27FC236}">
                <a16:creationId xmlns:a16="http://schemas.microsoft.com/office/drawing/2014/main" id="{B3B38A54-2970-4551-A95D-C8707CE0715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398868" y="175008"/>
            <a:ext cx="1615026" cy="705228"/>
          </a:xfrm>
          <a:prstGeom prst="rect">
            <a:avLst/>
          </a:prstGeom>
        </p:spPr>
      </p:pic>
      <p:sp>
        <p:nvSpPr>
          <p:cNvPr id="2" name="Title Placeholder 1">
            <a:extLst>
              <a:ext uri="{FF2B5EF4-FFF2-40B4-BE49-F238E27FC236}">
                <a16:creationId xmlns:a16="http://schemas.microsoft.com/office/drawing/2014/main" id="{F87A8415-51B3-463C-8F92-D4C85537FB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B4BBD2-3998-4640-A82B-A9C88B977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6D174CD2-B329-4E21-8BFC-77D7D5FEDC10}"/>
              </a:ext>
            </a:extLst>
          </p:cNvPr>
          <p:cNvSpPr txBox="1"/>
          <p:nvPr userDrawn="1"/>
        </p:nvSpPr>
        <p:spPr>
          <a:xfrm>
            <a:off x="0" y="6541173"/>
            <a:ext cx="12192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2">
                    <a:lumMod val="90000"/>
                  </a:schemeClr>
                </a:solidFill>
              </a:rPr>
              <a:t>CC BY-SA 4.0 licensed presentation</a:t>
            </a:r>
          </a:p>
        </p:txBody>
      </p:sp>
    </p:spTree>
    <p:extLst>
      <p:ext uri="{BB962C8B-B14F-4D97-AF65-F5344CB8AC3E}">
        <p14:creationId xmlns:p14="http://schemas.microsoft.com/office/powerpoint/2010/main" val="2104471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inyurl.com/HPcambrian"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inyurl.com/karlruppdata"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tinyurl.com/karlruppdata"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74EF-A195-477B-B222-127C7495D4F8}"/>
              </a:ext>
            </a:extLst>
          </p:cNvPr>
          <p:cNvSpPr>
            <a:spLocks noGrp="1"/>
          </p:cNvSpPr>
          <p:nvPr>
            <p:ph type="ctrTitle"/>
          </p:nvPr>
        </p:nvSpPr>
        <p:spPr>
          <a:xfrm>
            <a:off x="1653092" y="1950702"/>
            <a:ext cx="9144000" cy="2387600"/>
          </a:xfrm>
        </p:spPr>
        <p:txBody>
          <a:bodyPr>
            <a:normAutofit/>
          </a:bodyPr>
          <a:lstStyle/>
          <a:p>
            <a:r>
              <a:rPr lang="en-US" sz="8000" b="0" i="0" u="none" strike="noStrike" dirty="0">
                <a:solidFill>
                  <a:srgbClr val="000000"/>
                </a:solidFill>
                <a:effectLst/>
                <a:latin typeface="Arial" panose="020B0604020202020204" pitchFamily="34" charset="0"/>
              </a:rPr>
              <a:t>Parallelism &amp; Heterogeneity</a:t>
            </a:r>
            <a:endParaRPr lang="en-US" sz="8000" dirty="0"/>
          </a:p>
        </p:txBody>
      </p:sp>
      <p:sp>
        <p:nvSpPr>
          <p:cNvPr id="3" name="Subtitle 2">
            <a:extLst>
              <a:ext uri="{FF2B5EF4-FFF2-40B4-BE49-F238E27FC236}">
                <a16:creationId xmlns:a16="http://schemas.microsoft.com/office/drawing/2014/main" id="{091C246B-87BB-42A2-98AF-11B9DB92609F}"/>
              </a:ext>
            </a:extLst>
          </p:cNvPr>
          <p:cNvSpPr>
            <a:spLocks noGrp="1"/>
          </p:cNvSpPr>
          <p:nvPr>
            <p:ph type="subTitle" idx="1"/>
          </p:nvPr>
        </p:nvSpPr>
        <p:spPr>
          <a:xfrm>
            <a:off x="1653092" y="4430377"/>
            <a:ext cx="9144000" cy="1655762"/>
          </a:xfrm>
        </p:spPr>
        <p:txBody>
          <a:bodyPr/>
          <a:lstStyle/>
          <a:p>
            <a:r>
              <a:rPr lang="en-US" dirty="0"/>
              <a:t>Why do we need to care?</a:t>
            </a:r>
          </a:p>
        </p:txBody>
      </p:sp>
      <p:sp>
        <p:nvSpPr>
          <p:cNvPr id="4" name="TextBox 3">
            <a:extLst>
              <a:ext uri="{FF2B5EF4-FFF2-40B4-BE49-F238E27FC236}">
                <a16:creationId xmlns:a16="http://schemas.microsoft.com/office/drawing/2014/main" id="{029A3DC7-EB74-47AF-847E-1E68D2E68567}"/>
              </a:ext>
            </a:extLst>
          </p:cNvPr>
          <p:cNvSpPr txBox="1"/>
          <p:nvPr/>
        </p:nvSpPr>
        <p:spPr>
          <a:xfrm>
            <a:off x="5105137" y="5808882"/>
            <a:ext cx="2239909" cy="369332"/>
          </a:xfrm>
          <a:prstGeom prst="rect">
            <a:avLst/>
          </a:prstGeom>
          <a:noFill/>
        </p:spPr>
        <p:txBody>
          <a:bodyPr wrap="none" rtlCol="0">
            <a:spAutoFit/>
          </a:bodyPr>
          <a:lstStyle/>
          <a:p>
            <a:r>
              <a:rPr lang="en-US" dirty="0"/>
              <a:t>James Reinders (Intel)</a:t>
            </a:r>
          </a:p>
        </p:txBody>
      </p:sp>
      <p:pic>
        <p:nvPicPr>
          <p:cNvPr id="5" name="Picture 4" descr="A picture containing trilobite&#10;&#10;Description automatically generated">
            <a:extLst>
              <a:ext uri="{FF2B5EF4-FFF2-40B4-BE49-F238E27FC236}">
                <a16:creationId xmlns:a16="http://schemas.microsoft.com/office/drawing/2014/main" id="{9E584B58-E4C7-4F07-9D09-9199879876B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4354" y1="35827" x2="34354" y2="35827"/>
                        <a14:foregroundMark x1="31625" y1="31662" x2="31534" y2="33037"/>
                        <a14:foregroundMark x1="32686" y1="47918" x2="32686" y2="47918"/>
                        <a14:foregroundMark x1="37477" y1="53174" x2="37477" y2="53174"/>
                        <a14:foregroundMark x1="37144" y1="68055" x2="37144" y2="68055"/>
                        <a14:foregroundMark x1="18102" y1="59846" x2="18102" y2="59846"/>
                        <a14:foregroundMark x1="14342" y1="53174" x2="14342" y2="53174"/>
                        <a14:foregroundMark x1="10703" y1="51112" x2="10703" y2="51112"/>
                        <a14:foregroundMark x1="12462" y1="57905" x2="12462" y2="57905"/>
                        <a14:foregroundMark x1="18102" y1="49737" x2="18102" y2="49737"/>
                        <a14:foregroundMark x1="15373" y1="45815" x2="15373" y2="45815"/>
                      </a14:backgroundRemoval>
                    </a14:imgEffect>
                  </a14:imgLayer>
                </a14:imgProps>
              </a:ext>
              <a:ext uri="{28A0092B-C50C-407E-A947-70E740481C1C}">
                <a14:useLocalDpi xmlns:a14="http://schemas.microsoft.com/office/drawing/2010/main" val="0"/>
              </a:ext>
            </a:extLst>
          </a:blip>
          <a:stretch>
            <a:fillRect/>
          </a:stretch>
        </p:blipFill>
        <p:spPr>
          <a:xfrm rot="481146">
            <a:off x="8322223" y="4241360"/>
            <a:ext cx="2711728" cy="2033796"/>
          </a:xfrm>
          <a:prstGeom prst="rect">
            <a:avLst/>
          </a:prstGeom>
        </p:spPr>
      </p:pic>
      <p:grpSp>
        <p:nvGrpSpPr>
          <p:cNvPr id="31" name="Group 30">
            <a:extLst>
              <a:ext uri="{FF2B5EF4-FFF2-40B4-BE49-F238E27FC236}">
                <a16:creationId xmlns:a16="http://schemas.microsoft.com/office/drawing/2014/main" id="{3B94F5A9-7161-4F39-BD16-E1F76EBCA5EB}"/>
              </a:ext>
            </a:extLst>
          </p:cNvPr>
          <p:cNvGrpSpPr/>
          <p:nvPr/>
        </p:nvGrpSpPr>
        <p:grpSpPr>
          <a:xfrm>
            <a:off x="1286197" y="4430377"/>
            <a:ext cx="2968935" cy="1963885"/>
            <a:chOff x="7700509" y="2094925"/>
            <a:chExt cx="4330038" cy="2864224"/>
          </a:xfrm>
        </p:grpSpPr>
        <p:sp>
          <p:nvSpPr>
            <p:cNvPr id="7" name="Rectangle: Rounded Corners 6">
              <a:extLst>
                <a:ext uri="{FF2B5EF4-FFF2-40B4-BE49-F238E27FC236}">
                  <a16:creationId xmlns:a16="http://schemas.microsoft.com/office/drawing/2014/main" id="{1AAAC5CB-F553-41C0-87FC-0EA6E9833A7F}"/>
                </a:ext>
              </a:extLst>
            </p:cNvPr>
            <p:cNvSpPr/>
            <p:nvPr/>
          </p:nvSpPr>
          <p:spPr>
            <a:xfrm>
              <a:off x="9027652" y="3834588"/>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700" dirty="0">
                  <a:solidFill>
                    <a:schemeClr val="tx1"/>
                  </a:solidFill>
                </a:rPr>
                <a:t>GPU</a:t>
              </a:r>
            </a:p>
          </p:txBody>
        </p:sp>
        <p:cxnSp>
          <p:nvCxnSpPr>
            <p:cNvPr id="8" name="Straight Connector 7">
              <a:extLst>
                <a:ext uri="{FF2B5EF4-FFF2-40B4-BE49-F238E27FC236}">
                  <a16:creationId xmlns:a16="http://schemas.microsoft.com/office/drawing/2014/main" id="{482E8CB8-AC54-468D-B43A-7E5114127E77}"/>
                </a:ext>
              </a:extLst>
            </p:cNvPr>
            <p:cNvCxnSpPr>
              <a:cxnSpLocks/>
              <a:stCxn id="16" idx="0"/>
              <a:endCxn id="7" idx="1"/>
            </p:cNvCxnSpPr>
            <p:nvPr/>
          </p:nvCxnSpPr>
          <p:spPr>
            <a:xfrm>
              <a:off x="8804678" y="3826053"/>
              <a:ext cx="222974" cy="2784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0A827D66-AC1E-4A7D-A064-91898DF92829}"/>
                </a:ext>
              </a:extLst>
            </p:cNvPr>
            <p:cNvSpPr/>
            <p:nvPr/>
          </p:nvSpPr>
          <p:spPr>
            <a:xfrm>
              <a:off x="9395154" y="2102805"/>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GPU</a:t>
              </a:r>
            </a:p>
          </p:txBody>
        </p:sp>
        <p:cxnSp>
          <p:nvCxnSpPr>
            <p:cNvPr id="10" name="Straight Connector 9">
              <a:extLst>
                <a:ext uri="{FF2B5EF4-FFF2-40B4-BE49-F238E27FC236}">
                  <a16:creationId xmlns:a16="http://schemas.microsoft.com/office/drawing/2014/main" id="{F37D1187-19F3-4369-AC28-D2A8940AFFB8}"/>
                </a:ext>
              </a:extLst>
            </p:cNvPr>
            <p:cNvCxnSpPr>
              <a:cxnSpLocks/>
              <a:stCxn id="15" idx="2"/>
              <a:endCxn id="9" idx="1"/>
            </p:cNvCxnSpPr>
            <p:nvPr/>
          </p:nvCxnSpPr>
          <p:spPr>
            <a:xfrm flipV="1">
              <a:off x="8734482" y="2518130"/>
              <a:ext cx="660672" cy="132499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4C26D11-3EFB-418C-A45D-F1CCFAC04630}"/>
                </a:ext>
              </a:extLst>
            </p:cNvPr>
            <p:cNvSpPr/>
            <p:nvPr/>
          </p:nvSpPr>
          <p:spPr>
            <a:xfrm>
              <a:off x="7700509" y="3528946"/>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a:solidFill>
                    <a:schemeClr val="tx1"/>
                  </a:solidFill>
                </a:rPr>
                <a:t>AI</a:t>
              </a:r>
            </a:p>
          </p:txBody>
        </p:sp>
        <p:cxnSp>
          <p:nvCxnSpPr>
            <p:cNvPr id="12" name="Straight Connector 11">
              <a:extLst>
                <a:ext uri="{FF2B5EF4-FFF2-40B4-BE49-F238E27FC236}">
                  <a16:creationId xmlns:a16="http://schemas.microsoft.com/office/drawing/2014/main" id="{D2D9BCD1-F91D-4FF8-AC45-F74EF1DF39ED}"/>
                </a:ext>
              </a:extLst>
            </p:cNvPr>
            <p:cNvCxnSpPr>
              <a:cxnSpLocks/>
              <a:stCxn id="15" idx="2"/>
              <a:endCxn id="11" idx="3"/>
            </p:cNvCxnSpPr>
            <p:nvPr/>
          </p:nvCxnSpPr>
          <p:spPr>
            <a:xfrm flipH="1" flipV="1">
              <a:off x="8269294" y="3798829"/>
              <a:ext cx="465188"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491E666-473D-483D-A062-7C2DA0B96C87}"/>
                </a:ext>
              </a:extLst>
            </p:cNvPr>
            <p:cNvSpPr/>
            <p:nvPr/>
          </p:nvSpPr>
          <p:spPr>
            <a:xfrm>
              <a:off x="7700509" y="4061122"/>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a:solidFill>
                    <a:schemeClr val="tx1"/>
                  </a:solidFill>
                </a:rPr>
                <a:t>AI</a:t>
              </a:r>
            </a:p>
          </p:txBody>
        </p:sp>
        <p:cxnSp>
          <p:nvCxnSpPr>
            <p:cNvPr id="14" name="Straight Connector 13">
              <a:extLst>
                <a:ext uri="{FF2B5EF4-FFF2-40B4-BE49-F238E27FC236}">
                  <a16:creationId xmlns:a16="http://schemas.microsoft.com/office/drawing/2014/main" id="{DFEABDAE-C74A-4349-AC08-48D92FDEEFAD}"/>
                </a:ext>
              </a:extLst>
            </p:cNvPr>
            <p:cNvCxnSpPr>
              <a:cxnSpLocks/>
              <a:stCxn id="16" idx="0"/>
              <a:endCxn id="13" idx="3"/>
            </p:cNvCxnSpPr>
            <p:nvPr/>
          </p:nvCxnSpPr>
          <p:spPr>
            <a:xfrm flipH="1">
              <a:off x="8269294" y="3826053"/>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DA229E1-BEF9-4325-8DC1-97829EF006DA}"/>
                </a:ext>
              </a:extLst>
            </p:cNvPr>
            <p:cNvSpPr/>
            <p:nvPr/>
          </p:nvSpPr>
          <p:spPr>
            <a:xfrm>
              <a:off x="8520285" y="3528946"/>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solidFill>
                    <a:schemeClr val="bg1"/>
                  </a:solidFill>
                </a:rPr>
                <a:t>CPU</a:t>
              </a:r>
            </a:p>
          </p:txBody>
        </p:sp>
        <p:sp>
          <p:nvSpPr>
            <p:cNvPr id="16" name="Rectangle: Rounded Corners 15">
              <a:extLst>
                <a:ext uri="{FF2B5EF4-FFF2-40B4-BE49-F238E27FC236}">
                  <a16:creationId xmlns:a16="http://schemas.microsoft.com/office/drawing/2014/main" id="{42C80ED2-59E3-4161-BD64-AB4ECE52BCFA}"/>
                </a:ext>
              </a:extLst>
            </p:cNvPr>
            <p:cNvSpPr/>
            <p:nvPr/>
          </p:nvSpPr>
          <p:spPr>
            <a:xfrm>
              <a:off x="8520285" y="382605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CPU</a:t>
              </a:r>
            </a:p>
          </p:txBody>
        </p:sp>
        <p:sp>
          <p:nvSpPr>
            <p:cNvPr id="17" name="Rectangle: Rounded Corners 16">
              <a:extLst>
                <a:ext uri="{FF2B5EF4-FFF2-40B4-BE49-F238E27FC236}">
                  <a16:creationId xmlns:a16="http://schemas.microsoft.com/office/drawing/2014/main" id="{808253E2-DD87-46C2-B72D-F31DB6A96D73}"/>
                </a:ext>
              </a:extLst>
            </p:cNvPr>
            <p:cNvSpPr/>
            <p:nvPr/>
          </p:nvSpPr>
          <p:spPr>
            <a:xfrm>
              <a:off x="8520285" y="3223304"/>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solidFill>
                    <a:schemeClr val="bg1"/>
                  </a:solidFill>
                </a:rPr>
                <a:t>CPU</a:t>
              </a:r>
            </a:p>
          </p:txBody>
        </p:sp>
        <p:sp>
          <p:nvSpPr>
            <p:cNvPr id="18" name="Rectangle: Rounded Corners 17">
              <a:extLst>
                <a:ext uri="{FF2B5EF4-FFF2-40B4-BE49-F238E27FC236}">
                  <a16:creationId xmlns:a16="http://schemas.microsoft.com/office/drawing/2014/main" id="{18E946DB-DDFD-4A20-A1BD-F42D37261FE6}"/>
                </a:ext>
              </a:extLst>
            </p:cNvPr>
            <p:cNvSpPr/>
            <p:nvPr/>
          </p:nvSpPr>
          <p:spPr>
            <a:xfrm>
              <a:off x="8520285" y="2905380"/>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solidFill>
                    <a:schemeClr val="bg1"/>
                  </a:solidFill>
                </a:rPr>
                <a:t>CPU</a:t>
              </a:r>
            </a:p>
          </p:txBody>
        </p:sp>
        <p:sp>
          <p:nvSpPr>
            <p:cNvPr id="19" name="Rectangle: Rounded Corners 18">
              <a:extLst>
                <a:ext uri="{FF2B5EF4-FFF2-40B4-BE49-F238E27FC236}">
                  <a16:creationId xmlns:a16="http://schemas.microsoft.com/office/drawing/2014/main" id="{5FEF8870-BFB7-4EEA-A423-25423DD51F64}"/>
                </a:ext>
              </a:extLst>
            </p:cNvPr>
            <p:cNvSpPr/>
            <p:nvPr/>
          </p:nvSpPr>
          <p:spPr>
            <a:xfrm>
              <a:off x="9876727" y="2603067"/>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GPU</a:t>
              </a:r>
            </a:p>
          </p:txBody>
        </p:sp>
        <p:sp>
          <p:nvSpPr>
            <p:cNvPr id="20" name="Rectangle: Rounded Corners 19">
              <a:extLst>
                <a:ext uri="{FF2B5EF4-FFF2-40B4-BE49-F238E27FC236}">
                  <a16:creationId xmlns:a16="http://schemas.microsoft.com/office/drawing/2014/main" id="{46043304-E0A1-4D90-B041-EE058A38C174}"/>
                </a:ext>
              </a:extLst>
            </p:cNvPr>
            <p:cNvSpPr/>
            <p:nvPr/>
          </p:nvSpPr>
          <p:spPr>
            <a:xfrm>
              <a:off x="10490069" y="3134612"/>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GPU</a:t>
              </a:r>
            </a:p>
          </p:txBody>
        </p:sp>
        <p:cxnSp>
          <p:nvCxnSpPr>
            <p:cNvPr id="21" name="Straight Connector 20">
              <a:extLst>
                <a:ext uri="{FF2B5EF4-FFF2-40B4-BE49-F238E27FC236}">
                  <a16:creationId xmlns:a16="http://schemas.microsoft.com/office/drawing/2014/main" id="{0430526C-86F8-4274-8693-7FD38C537C6B}"/>
                </a:ext>
              </a:extLst>
            </p:cNvPr>
            <p:cNvCxnSpPr>
              <a:cxnSpLocks/>
              <a:stCxn id="16" idx="0"/>
              <a:endCxn id="19" idx="1"/>
            </p:cNvCxnSpPr>
            <p:nvPr/>
          </p:nvCxnSpPr>
          <p:spPr>
            <a:xfrm flipV="1">
              <a:off x="8804678" y="3018392"/>
              <a:ext cx="1072049" cy="8076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03E76B-DA17-4F07-B324-D9372C4DB01A}"/>
                </a:ext>
              </a:extLst>
            </p:cNvPr>
            <p:cNvCxnSpPr>
              <a:cxnSpLocks/>
              <a:stCxn id="15" idx="2"/>
              <a:endCxn id="20" idx="1"/>
            </p:cNvCxnSpPr>
            <p:nvPr/>
          </p:nvCxnSpPr>
          <p:spPr>
            <a:xfrm flipV="1">
              <a:off x="8734482" y="3549937"/>
              <a:ext cx="1755587" cy="29318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C9C430-9118-44CA-9510-8C8D6D523F0F}"/>
                </a:ext>
              </a:extLst>
            </p:cNvPr>
            <p:cNvSpPr/>
            <p:nvPr/>
          </p:nvSpPr>
          <p:spPr>
            <a:xfrm>
              <a:off x="8734482" y="4343385"/>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900" dirty="0"/>
                <a:t>mem</a:t>
              </a:r>
            </a:p>
          </p:txBody>
        </p:sp>
        <p:sp>
          <p:nvSpPr>
            <p:cNvPr id="24" name="Rectangle 23">
              <a:extLst>
                <a:ext uri="{FF2B5EF4-FFF2-40B4-BE49-F238E27FC236}">
                  <a16:creationId xmlns:a16="http://schemas.microsoft.com/office/drawing/2014/main" id="{59F5EAD0-D4D0-4BDE-8952-F9C311E7E239}"/>
                </a:ext>
              </a:extLst>
            </p:cNvPr>
            <p:cNvSpPr/>
            <p:nvPr/>
          </p:nvSpPr>
          <p:spPr>
            <a:xfrm>
              <a:off x="10823288" y="2706350"/>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900" dirty="0"/>
                <a:t>mem</a:t>
              </a:r>
            </a:p>
          </p:txBody>
        </p:sp>
        <p:sp>
          <p:nvSpPr>
            <p:cNvPr id="25" name="Rectangle 24">
              <a:extLst>
                <a:ext uri="{FF2B5EF4-FFF2-40B4-BE49-F238E27FC236}">
                  <a16:creationId xmlns:a16="http://schemas.microsoft.com/office/drawing/2014/main" id="{7EF0507C-4432-4A9B-851D-09F30D0CC1B9}"/>
                </a:ext>
              </a:extLst>
            </p:cNvPr>
            <p:cNvSpPr/>
            <p:nvPr/>
          </p:nvSpPr>
          <p:spPr>
            <a:xfrm>
              <a:off x="11304861" y="3266510"/>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900" dirty="0"/>
                <a:t>mem</a:t>
              </a:r>
            </a:p>
          </p:txBody>
        </p:sp>
        <p:sp>
          <p:nvSpPr>
            <p:cNvPr id="26" name="Rectangle 25">
              <a:extLst>
                <a:ext uri="{FF2B5EF4-FFF2-40B4-BE49-F238E27FC236}">
                  <a16:creationId xmlns:a16="http://schemas.microsoft.com/office/drawing/2014/main" id="{6B42E29B-E67F-4835-ACC2-F935F6E6A288}"/>
                </a:ext>
              </a:extLst>
            </p:cNvPr>
            <p:cNvSpPr/>
            <p:nvPr/>
          </p:nvSpPr>
          <p:spPr>
            <a:xfrm>
              <a:off x="10229637" y="2094925"/>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900" dirty="0"/>
                <a:t>mem</a:t>
              </a:r>
            </a:p>
          </p:txBody>
        </p:sp>
        <p:sp>
          <p:nvSpPr>
            <p:cNvPr id="27" name="Rectangle 26">
              <a:extLst>
                <a:ext uri="{FF2B5EF4-FFF2-40B4-BE49-F238E27FC236}">
                  <a16:creationId xmlns:a16="http://schemas.microsoft.com/office/drawing/2014/main" id="{33A61DB9-1D67-46FB-AE7F-A770B5C4CF8C}"/>
                </a:ext>
              </a:extLst>
            </p:cNvPr>
            <p:cNvSpPr/>
            <p:nvPr/>
          </p:nvSpPr>
          <p:spPr>
            <a:xfrm>
              <a:off x="9907558" y="4186398"/>
              <a:ext cx="1112022" cy="77275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900" dirty="0"/>
                <a:t>mem</a:t>
              </a:r>
            </a:p>
          </p:txBody>
        </p:sp>
        <p:cxnSp>
          <p:nvCxnSpPr>
            <p:cNvPr id="28" name="Straight Connector 27">
              <a:extLst>
                <a:ext uri="{FF2B5EF4-FFF2-40B4-BE49-F238E27FC236}">
                  <a16:creationId xmlns:a16="http://schemas.microsoft.com/office/drawing/2014/main" id="{AB4985AC-5F50-4AF6-9922-55CF36328EC4}"/>
                </a:ext>
              </a:extLst>
            </p:cNvPr>
            <p:cNvCxnSpPr>
              <a:cxnSpLocks/>
              <a:stCxn id="15" idx="3"/>
              <a:endCxn id="27" idx="0"/>
            </p:cNvCxnSpPr>
            <p:nvPr/>
          </p:nvCxnSpPr>
          <p:spPr>
            <a:xfrm>
              <a:off x="8948679" y="3686035"/>
              <a:ext cx="1514890" cy="50036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CC56F5-B000-4597-9C59-26F9D49B4A8C}"/>
                </a:ext>
              </a:extLst>
            </p:cNvPr>
            <p:cNvCxnSpPr>
              <a:cxnSpLocks/>
              <a:stCxn id="19" idx="2"/>
              <a:endCxn id="27" idx="0"/>
            </p:cNvCxnSpPr>
            <p:nvPr/>
          </p:nvCxnSpPr>
          <p:spPr>
            <a:xfrm>
              <a:off x="10350008" y="3433717"/>
              <a:ext cx="113561" cy="75268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FE0AF2-2075-4F08-80DC-B6DC539530A0}"/>
                </a:ext>
              </a:extLst>
            </p:cNvPr>
            <p:cNvCxnSpPr>
              <a:cxnSpLocks/>
              <a:stCxn id="9" idx="2"/>
              <a:endCxn id="27" idx="0"/>
            </p:cNvCxnSpPr>
            <p:nvPr/>
          </p:nvCxnSpPr>
          <p:spPr>
            <a:xfrm>
              <a:off x="9868435" y="2933455"/>
              <a:ext cx="595134" cy="1252943"/>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524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A693C84E-05CA-4CE7-905F-9BA762D378EC}"/>
              </a:ext>
            </a:extLst>
          </p:cNvPr>
          <p:cNvPicPr>
            <a:picLocks noChangeAspect="1"/>
          </p:cNvPicPr>
          <p:nvPr/>
        </p:nvPicPr>
        <p:blipFill rotWithShape="1">
          <a:blip r:embed="rId2">
            <a:extLst>
              <a:ext uri="{28A0092B-C50C-407E-A947-70E740481C1C}">
                <a14:useLocalDpi xmlns:a14="http://schemas.microsoft.com/office/drawing/2010/main" val="0"/>
              </a:ext>
            </a:extLst>
          </a:blip>
          <a:srcRect b="5464"/>
          <a:stretch/>
        </p:blipFill>
        <p:spPr>
          <a:xfrm>
            <a:off x="2586318" y="1854200"/>
            <a:ext cx="7315200" cy="4385235"/>
          </a:xfrm>
          <a:prstGeom prst="rect">
            <a:avLst/>
          </a:prstGeom>
        </p:spPr>
      </p:pic>
      <p:cxnSp>
        <p:nvCxnSpPr>
          <p:cNvPr id="33" name="Straight Arrow Connector 32">
            <a:extLst>
              <a:ext uri="{FF2B5EF4-FFF2-40B4-BE49-F238E27FC236}">
                <a16:creationId xmlns:a16="http://schemas.microsoft.com/office/drawing/2014/main" id="{3B70FB67-D043-4EA9-B7E6-7CF8CF381A35}"/>
              </a:ext>
            </a:extLst>
          </p:cNvPr>
          <p:cNvCxnSpPr/>
          <p:nvPr/>
        </p:nvCxnSpPr>
        <p:spPr>
          <a:xfrm flipV="1">
            <a:off x="3205779" y="2076226"/>
            <a:ext cx="5454127" cy="3076687"/>
          </a:xfrm>
          <a:prstGeom prst="straightConnector1">
            <a:avLst/>
          </a:prstGeom>
          <a:ln w="76200">
            <a:solidFill>
              <a:srgbClr val="D78433">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608F1911-4EDD-4C3B-A393-1EBDB70760A7}"/>
              </a:ext>
            </a:extLst>
          </p:cNvPr>
          <p:cNvGrpSpPr/>
          <p:nvPr/>
        </p:nvGrpSpPr>
        <p:grpSpPr>
          <a:xfrm>
            <a:off x="4022413" y="3876907"/>
            <a:ext cx="4523081" cy="1276008"/>
            <a:chOff x="4022413" y="3876907"/>
            <a:chExt cx="4523081" cy="1276008"/>
          </a:xfrm>
        </p:grpSpPr>
        <p:cxnSp>
          <p:nvCxnSpPr>
            <p:cNvPr id="35" name="Straight Arrow Connector 34">
              <a:extLst>
                <a:ext uri="{FF2B5EF4-FFF2-40B4-BE49-F238E27FC236}">
                  <a16:creationId xmlns:a16="http://schemas.microsoft.com/office/drawing/2014/main" id="{B6FFAD6E-C8A1-4EC9-882B-1BD19593054D}"/>
                </a:ext>
              </a:extLst>
            </p:cNvPr>
            <p:cNvCxnSpPr>
              <a:cxnSpLocks/>
            </p:cNvCxnSpPr>
            <p:nvPr/>
          </p:nvCxnSpPr>
          <p:spPr>
            <a:xfrm flipV="1">
              <a:off x="4022413" y="3876907"/>
              <a:ext cx="2898777" cy="1276008"/>
            </a:xfrm>
            <a:prstGeom prst="straightConnector1">
              <a:avLst/>
            </a:prstGeom>
            <a:ln w="76200">
              <a:solidFill>
                <a:srgbClr val="4AAA4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E54970-0C74-4FA5-A584-2972DF7C56F0}"/>
                </a:ext>
              </a:extLst>
            </p:cNvPr>
            <p:cNvCxnSpPr>
              <a:cxnSpLocks/>
            </p:cNvCxnSpPr>
            <p:nvPr/>
          </p:nvCxnSpPr>
          <p:spPr>
            <a:xfrm flipV="1">
              <a:off x="6921190" y="3876907"/>
              <a:ext cx="1624304" cy="28701"/>
            </a:xfrm>
            <a:prstGeom prst="straightConnector1">
              <a:avLst/>
            </a:prstGeom>
            <a:ln w="76200">
              <a:solidFill>
                <a:srgbClr val="4AAA4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49D6B17-CC63-4262-B29C-7FFC49A4EC1B}"/>
              </a:ext>
            </a:extLst>
          </p:cNvPr>
          <p:cNvGrpSpPr/>
          <p:nvPr/>
        </p:nvGrpSpPr>
        <p:grpSpPr>
          <a:xfrm>
            <a:off x="4022413" y="4323505"/>
            <a:ext cx="4539511" cy="1051435"/>
            <a:chOff x="4022413" y="4323505"/>
            <a:chExt cx="4539511" cy="1051435"/>
          </a:xfrm>
        </p:grpSpPr>
        <p:cxnSp>
          <p:nvCxnSpPr>
            <p:cNvPr id="38" name="Straight Arrow Connector 37">
              <a:extLst>
                <a:ext uri="{FF2B5EF4-FFF2-40B4-BE49-F238E27FC236}">
                  <a16:creationId xmlns:a16="http://schemas.microsoft.com/office/drawing/2014/main" id="{803D814D-6C5B-4C70-A374-FA5832EF68E5}"/>
                </a:ext>
              </a:extLst>
            </p:cNvPr>
            <p:cNvCxnSpPr>
              <a:cxnSpLocks/>
            </p:cNvCxnSpPr>
            <p:nvPr/>
          </p:nvCxnSpPr>
          <p:spPr>
            <a:xfrm flipV="1">
              <a:off x="4022413" y="4416725"/>
              <a:ext cx="2898777" cy="958215"/>
            </a:xfrm>
            <a:prstGeom prst="straightConnector1">
              <a:avLst/>
            </a:prstGeom>
            <a:ln w="76200">
              <a:solidFill>
                <a:srgbClr val="CC424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3F4C733-A825-4640-B3A4-4A172E6B79C5}"/>
                </a:ext>
              </a:extLst>
            </p:cNvPr>
            <p:cNvCxnSpPr>
              <a:cxnSpLocks/>
            </p:cNvCxnSpPr>
            <p:nvPr/>
          </p:nvCxnSpPr>
          <p:spPr>
            <a:xfrm flipV="1">
              <a:off x="6921166" y="4323505"/>
              <a:ext cx="1640758" cy="121922"/>
            </a:xfrm>
            <a:prstGeom prst="straightConnector1">
              <a:avLst/>
            </a:prstGeom>
            <a:ln w="76200">
              <a:solidFill>
                <a:srgbClr val="CC4242"/>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0AAFE1BB-E001-45DD-A220-2E90A0EF2E8A}"/>
              </a:ext>
            </a:extLst>
          </p:cNvPr>
          <p:cNvSpPr>
            <a:spLocks noGrp="1"/>
          </p:cNvSpPr>
          <p:nvPr>
            <p:ph type="title"/>
          </p:nvPr>
        </p:nvSpPr>
        <p:spPr>
          <a:xfrm>
            <a:off x="407894" y="538443"/>
            <a:ext cx="10515600" cy="1315757"/>
          </a:xfrm>
        </p:spPr>
        <p:txBody>
          <a:bodyPr>
            <a:normAutofit/>
          </a:bodyPr>
          <a:lstStyle/>
          <a:p>
            <a:r>
              <a:rPr lang="en-US" dirty="0"/>
              <a:t>Our quest for more performance is eternal;</a:t>
            </a:r>
            <a:br>
              <a:rPr lang="en-US" dirty="0"/>
            </a:br>
            <a:r>
              <a:rPr lang="en-US" dirty="0"/>
              <a:t>how we obtain it adopts to the times</a:t>
            </a:r>
          </a:p>
        </p:txBody>
      </p:sp>
      <p:grpSp>
        <p:nvGrpSpPr>
          <p:cNvPr id="16" name="Group 15">
            <a:extLst>
              <a:ext uri="{FF2B5EF4-FFF2-40B4-BE49-F238E27FC236}">
                <a16:creationId xmlns:a16="http://schemas.microsoft.com/office/drawing/2014/main" id="{6D806C9F-A5F8-4433-B89B-7A82E8A430BC}"/>
              </a:ext>
            </a:extLst>
          </p:cNvPr>
          <p:cNvGrpSpPr/>
          <p:nvPr/>
        </p:nvGrpSpPr>
        <p:grpSpPr>
          <a:xfrm>
            <a:off x="3389470" y="505205"/>
            <a:ext cx="4011074" cy="3149675"/>
            <a:chOff x="3389470" y="505205"/>
            <a:chExt cx="4011074" cy="3149675"/>
          </a:xfrm>
        </p:grpSpPr>
        <p:sp>
          <p:nvSpPr>
            <p:cNvPr id="18" name="Arrow: Down 17">
              <a:extLst>
                <a:ext uri="{FF2B5EF4-FFF2-40B4-BE49-F238E27FC236}">
                  <a16:creationId xmlns:a16="http://schemas.microsoft.com/office/drawing/2014/main" id="{C53F3DA3-6B72-4EBB-BFEF-3C7EA0848AD4}"/>
                </a:ext>
              </a:extLst>
            </p:cNvPr>
            <p:cNvSpPr/>
            <p:nvPr/>
          </p:nvSpPr>
          <p:spPr>
            <a:xfrm>
              <a:off x="6388608" y="538443"/>
              <a:ext cx="1011936" cy="3116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19" name="TextBox 18">
              <a:extLst>
                <a:ext uri="{FF2B5EF4-FFF2-40B4-BE49-F238E27FC236}">
                  <a16:creationId xmlns:a16="http://schemas.microsoft.com/office/drawing/2014/main" id="{EFCD2633-DB49-41FC-90BD-FC4254D6C56E}"/>
                </a:ext>
              </a:extLst>
            </p:cNvPr>
            <p:cNvSpPr txBox="1"/>
            <p:nvPr/>
          </p:nvSpPr>
          <p:spPr>
            <a:xfrm>
              <a:off x="3389470" y="505205"/>
              <a:ext cx="3740319" cy="1138773"/>
            </a:xfrm>
            <a:prstGeom prst="rect">
              <a:avLst/>
            </a:prstGeom>
            <a:solidFill>
              <a:srgbClr val="4472C4"/>
            </a:solidFill>
          </p:spPr>
          <p:txBody>
            <a:bodyPr wrap="none" rtlCol="0">
              <a:spAutoFit/>
            </a:bodyPr>
            <a:lstStyle/>
            <a:p>
              <a:pPr algn="ctr"/>
              <a:r>
                <a:rPr lang="en-US" dirty="0">
                  <a:solidFill>
                    <a:schemeClr val="bg1">
                      <a:lumMod val="75000"/>
                    </a:schemeClr>
                  </a:solidFill>
                </a:rPr>
                <a:t>The famous</a:t>
              </a:r>
            </a:p>
            <a:p>
              <a:pPr algn="ctr"/>
              <a:r>
                <a:rPr lang="en-US" sz="3200" b="1" dirty="0">
                  <a:solidFill>
                    <a:schemeClr val="bg1">
                      <a:lumMod val="75000"/>
                    </a:schemeClr>
                  </a:solidFill>
                </a:rPr>
                <a:t>“Hit the Power Wall”</a:t>
              </a:r>
            </a:p>
            <a:p>
              <a:pPr algn="ctr"/>
              <a:r>
                <a:rPr lang="en-US" dirty="0">
                  <a:solidFill>
                    <a:schemeClr val="bg1">
                      <a:lumMod val="75000"/>
                    </a:schemeClr>
                  </a:solidFill>
                </a:rPr>
                <a:t>~2006</a:t>
              </a:r>
            </a:p>
          </p:txBody>
        </p:sp>
      </p:grpSp>
      <p:sp>
        <p:nvSpPr>
          <p:cNvPr id="21" name="TextBox 20">
            <a:extLst>
              <a:ext uri="{FF2B5EF4-FFF2-40B4-BE49-F238E27FC236}">
                <a16:creationId xmlns:a16="http://schemas.microsoft.com/office/drawing/2014/main" id="{94CFD48D-59EF-4CE7-B20D-CB68AAA77FD0}"/>
              </a:ext>
            </a:extLst>
          </p:cNvPr>
          <p:cNvSpPr txBox="1"/>
          <p:nvPr/>
        </p:nvSpPr>
        <p:spPr>
          <a:xfrm>
            <a:off x="2338052" y="1808220"/>
            <a:ext cx="2921577" cy="3693319"/>
          </a:xfrm>
          <a:prstGeom prst="rect">
            <a:avLst/>
          </a:prstGeom>
          <a:solidFill>
            <a:srgbClr val="4472C4"/>
          </a:solidFill>
          <a:ln w="57150">
            <a:solidFill>
              <a:schemeClr val="tx1"/>
            </a:solidFill>
          </a:ln>
        </p:spPr>
        <p:txBody>
          <a:bodyPr wrap="square" rtlCol="0">
            <a:spAutoFit/>
          </a:bodyPr>
          <a:lstStyle/>
          <a:p>
            <a:pPr algn="ctr"/>
            <a:r>
              <a:rPr lang="en-US" dirty="0">
                <a:solidFill>
                  <a:schemeClr val="bg1">
                    <a:lumMod val="75000"/>
                  </a:schemeClr>
                </a:solidFill>
              </a:rPr>
              <a:t>Why?</a:t>
            </a:r>
          </a:p>
          <a:p>
            <a:pPr algn="ctr"/>
            <a:endParaRPr lang="en-US" dirty="0">
              <a:solidFill>
                <a:schemeClr val="bg1">
                  <a:lumMod val="75000"/>
                </a:schemeClr>
              </a:solidFill>
            </a:endParaRPr>
          </a:p>
          <a:p>
            <a:pPr algn="ctr"/>
            <a:r>
              <a:rPr lang="en-US" dirty="0">
                <a:solidFill>
                  <a:schemeClr val="bg1">
                    <a:lumMod val="75000"/>
                  </a:schemeClr>
                </a:solidFill>
              </a:rPr>
              <a:t>Performance stopped scaling with frequency </a:t>
            </a:r>
            <a:r>
              <a:rPr lang="en-US" i="1" dirty="0">
                <a:solidFill>
                  <a:schemeClr val="bg1">
                    <a:lumMod val="75000"/>
                  </a:schemeClr>
                </a:solidFill>
              </a:rPr>
              <a:t>enough</a:t>
            </a:r>
            <a:r>
              <a:rPr lang="en-US" dirty="0">
                <a:solidFill>
                  <a:schemeClr val="bg1">
                    <a:lumMod val="75000"/>
                  </a:schemeClr>
                </a:solidFill>
              </a:rPr>
              <a:t> to justify the power increases.</a:t>
            </a:r>
          </a:p>
          <a:p>
            <a:pPr algn="ctr"/>
            <a:endParaRPr lang="en-US" dirty="0">
              <a:solidFill>
                <a:schemeClr val="bg1">
                  <a:lumMod val="75000"/>
                </a:schemeClr>
              </a:solidFill>
            </a:endParaRPr>
          </a:p>
          <a:p>
            <a:pPr algn="ctr"/>
            <a:r>
              <a:rPr lang="en-US" dirty="0">
                <a:solidFill>
                  <a:schemeClr val="bg1">
                    <a:lumMod val="75000"/>
                  </a:schemeClr>
                </a:solidFill>
              </a:rPr>
              <a:t>Before 2006:  Double Perf = Double Performance; that used to be OKAY</a:t>
            </a:r>
          </a:p>
          <a:p>
            <a:pPr algn="ctr"/>
            <a:r>
              <a:rPr lang="en-US" dirty="0">
                <a:solidFill>
                  <a:schemeClr val="bg1">
                    <a:lumMod val="75000"/>
                  </a:schemeClr>
                </a:solidFill>
              </a:rPr>
              <a:t>(actual math: Double Frequency, Quadrupled Power – but Shrink in Half to Halve the Power)</a:t>
            </a:r>
          </a:p>
        </p:txBody>
      </p:sp>
      <p:sp>
        <p:nvSpPr>
          <p:cNvPr id="23" name="TextBox 22">
            <a:extLst>
              <a:ext uri="{FF2B5EF4-FFF2-40B4-BE49-F238E27FC236}">
                <a16:creationId xmlns:a16="http://schemas.microsoft.com/office/drawing/2014/main" id="{F95235FA-EA00-4280-AC9C-DFF2C937ED0F}"/>
              </a:ext>
            </a:extLst>
          </p:cNvPr>
          <p:cNvSpPr txBox="1"/>
          <p:nvPr/>
        </p:nvSpPr>
        <p:spPr>
          <a:xfrm>
            <a:off x="339760" y="3441680"/>
            <a:ext cx="4925211" cy="3416320"/>
          </a:xfrm>
          <a:prstGeom prst="rect">
            <a:avLst/>
          </a:prstGeom>
          <a:solidFill>
            <a:srgbClr val="4472C4"/>
          </a:solidFill>
          <a:ln w="57150">
            <a:solidFill>
              <a:schemeClr val="tx1"/>
            </a:solidFill>
          </a:ln>
        </p:spPr>
        <p:txBody>
          <a:bodyPr wrap="square" rtlCol="0">
            <a:spAutoFit/>
          </a:bodyPr>
          <a:lstStyle/>
          <a:p>
            <a:r>
              <a:rPr lang="en-US" dirty="0">
                <a:solidFill>
                  <a:schemeClr val="bg1">
                    <a:lumMod val="75000"/>
                  </a:schemeClr>
                </a:solidFill>
              </a:rPr>
              <a:t>Around 2006 –</a:t>
            </a:r>
            <a:br>
              <a:rPr lang="en-US" dirty="0">
                <a:solidFill>
                  <a:schemeClr val="bg1">
                    <a:lumMod val="75000"/>
                  </a:schemeClr>
                </a:solidFill>
              </a:rPr>
            </a:br>
            <a:r>
              <a:rPr lang="en-US" dirty="0">
                <a:solidFill>
                  <a:schemeClr val="bg1">
                    <a:lumMod val="75000"/>
                  </a:schemeClr>
                </a:solidFill>
              </a:rPr>
              <a:t>Three problems converged:</a:t>
            </a:r>
          </a:p>
          <a:p>
            <a:pPr marL="342900" indent="-342900">
              <a:buFont typeface="+mj-lt"/>
              <a:buAutoNum type="arabicPeriod"/>
            </a:pPr>
            <a:r>
              <a:rPr lang="en-US" b="1" dirty="0">
                <a:solidFill>
                  <a:schemeClr val="bg1">
                    <a:lumMod val="75000"/>
                  </a:schemeClr>
                </a:solidFill>
              </a:rPr>
              <a:t>Power Wall:</a:t>
            </a:r>
            <a:br>
              <a:rPr lang="en-US" dirty="0">
                <a:solidFill>
                  <a:schemeClr val="bg1">
                    <a:lumMod val="75000"/>
                  </a:schemeClr>
                </a:solidFill>
              </a:rPr>
            </a:br>
            <a:r>
              <a:rPr lang="en-US" dirty="0">
                <a:solidFill>
                  <a:schemeClr val="bg1">
                    <a:lumMod val="75000"/>
                  </a:schemeClr>
                </a:solidFill>
              </a:rPr>
              <a:t>Thermal Constraints meant performance Increases no longer allowed to scale up power needs</a:t>
            </a:r>
          </a:p>
          <a:p>
            <a:pPr marL="342900" indent="-342900">
              <a:buFont typeface="+mj-lt"/>
              <a:buAutoNum type="arabicPeriod"/>
            </a:pPr>
            <a:r>
              <a:rPr lang="en-US" b="1" dirty="0">
                <a:solidFill>
                  <a:schemeClr val="bg1">
                    <a:lumMod val="75000"/>
                  </a:schemeClr>
                </a:solidFill>
              </a:rPr>
              <a:t>Memory Wall:</a:t>
            </a:r>
            <a:br>
              <a:rPr lang="en-US" dirty="0">
                <a:solidFill>
                  <a:schemeClr val="bg1">
                    <a:lumMod val="75000"/>
                  </a:schemeClr>
                </a:solidFill>
              </a:rPr>
            </a:br>
            <a:r>
              <a:rPr lang="en-US" dirty="0">
                <a:solidFill>
                  <a:schemeClr val="bg1">
                    <a:lumMod val="75000"/>
                  </a:schemeClr>
                </a:solidFill>
              </a:rPr>
              <a:t>Frequency scaling of computation not scaling system performance, largely due to memory</a:t>
            </a:r>
          </a:p>
          <a:p>
            <a:pPr marL="342900" indent="-342900">
              <a:buFont typeface="+mj-lt"/>
              <a:buAutoNum type="arabicPeriod"/>
            </a:pPr>
            <a:r>
              <a:rPr lang="en-US" b="1" dirty="0">
                <a:solidFill>
                  <a:schemeClr val="bg1">
                    <a:lumMod val="75000"/>
                  </a:schemeClr>
                </a:solidFill>
              </a:rPr>
              <a:t>ILP Wall:</a:t>
            </a:r>
            <a:br>
              <a:rPr lang="en-US" dirty="0">
                <a:solidFill>
                  <a:schemeClr val="bg1">
                    <a:lumMod val="75000"/>
                  </a:schemeClr>
                </a:solidFill>
              </a:rPr>
            </a:br>
            <a:r>
              <a:rPr lang="en-US" dirty="0">
                <a:solidFill>
                  <a:schemeClr val="bg1">
                    <a:lumMod val="75000"/>
                  </a:schemeClr>
                </a:solidFill>
              </a:rPr>
              <a:t>Not enough single-threaded parallelism to fuel performance gains.</a:t>
            </a:r>
          </a:p>
        </p:txBody>
      </p:sp>
      <p:sp>
        <p:nvSpPr>
          <p:cNvPr id="17" name="TextBox 16">
            <a:extLst>
              <a:ext uri="{FF2B5EF4-FFF2-40B4-BE49-F238E27FC236}">
                <a16:creationId xmlns:a16="http://schemas.microsoft.com/office/drawing/2014/main" id="{204B3FDB-F42D-4B62-A94E-C58C24968ACE}"/>
              </a:ext>
            </a:extLst>
          </p:cNvPr>
          <p:cNvSpPr txBox="1"/>
          <p:nvPr/>
        </p:nvSpPr>
        <p:spPr>
          <a:xfrm>
            <a:off x="9385431" y="3302555"/>
            <a:ext cx="2648639" cy="1754326"/>
          </a:xfrm>
          <a:prstGeom prst="rect">
            <a:avLst/>
          </a:prstGeom>
          <a:solidFill>
            <a:srgbClr val="4472C4"/>
          </a:solidFill>
          <a:ln w="57150">
            <a:solidFill>
              <a:schemeClr val="tx1"/>
            </a:solidFill>
          </a:ln>
        </p:spPr>
        <p:txBody>
          <a:bodyPr wrap="square" rtlCol="0">
            <a:spAutoFit/>
          </a:bodyPr>
          <a:lstStyle/>
          <a:p>
            <a:pPr algn="ctr"/>
            <a:r>
              <a:rPr lang="en-US" b="1" dirty="0">
                <a:solidFill>
                  <a:schemeClr val="bg1"/>
                </a:solidFill>
              </a:rPr>
              <a:t>Frequency flattens,</a:t>
            </a:r>
            <a:br>
              <a:rPr lang="en-US" b="1" dirty="0">
                <a:solidFill>
                  <a:schemeClr val="bg1"/>
                </a:solidFill>
              </a:rPr>
            </a:br>
            <a:r>
              <a:rPr lang="en-US" b="1" dirty="0">
                <a:solidFill>
                  <a:schemeClr val="bg1"/>
                </a:solidFill>
              </a:rPr>
              <a:t>power consumption flattens.</a:t>
            </a:r>
          </a:p>
          <a:p>
            <a:pPr algn="ctr"/>
            <a:endParaRPr lang="en-US" b="1" dirty="0">
              <a:solidFill>
                <a:schemeClr val="bg1"/>
              </a:solidFill>
            </a:endParaRPr>
          </a:p>
          <a:p>
            <a:pPr algn="ctr"/>
            <a:r>
              <a:rPr lang="en-US" b="1" dirty="0">
                <a:solidFill>
                  <a:schemeClr val="bg1"/>
                </a:solidFill>
              </a:rPr>
              <a:t>The age of frequency scaling ends.</a:t>
            </a:r>
          </a:p>
        </p:txBody>
      </p:sp>
    </p:spTree>
    <p:extLst>
      <p:ext uri="{BB962C8B-B14F-4D97-AF65-F5344CB8AC3E}">
        <p14:creationId xmlns:p14="http://schemas.microsoft.com/office/powerpoint/2010/main" val="3369704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A693C84E-05CA-4CE7-905F-9BA762D378EC}"/>
              </a:ext>
            </a:extLst>
          </p:cNvPr>
          <p:cNvPicPr>
            <a:picLocks noChangeAspect="1"/>
          </p:cNvPicPr>
          <p:nvPr/>
        </p:nvPicPr>
        <p:blipFill rotWithShape="1">
          <a:blip r:embed="rId2">
            <a:extLst>
              <a:ext uri="{28A0092B-C50C-407E-A947-70E740481C1C}">
                <a14:useLocalDpi xmlns:a14="http://schemas.microsoft.com/office/drawing/2010/main" val="0"/>
              </a:ext>
            </a:extLst>
          </a:blip>
          <a:srcRect b="5464"/>
          <a:stretch/>
        </p:blipFill>
        <p:spPr>
          <a:xfrm>
            <a:off x="2586318" y="1854200"/>
            <a:ext cx="7315200" cy="4385235"/>
          </a:xfrm>
          <a:prstGeom prst="rect">
            <a:avLst/>
          </a:prstGeom>
        </p:spPr>
      </p:pic>
      <p:cxnSp>
        <p:nvCxnSpPr>
          <p:cNvPr id="33" name="Straight Arrow Connector 32">
            <a:extLst>
              <a:ext uri="{FF2B5EF4-FFF2-40B4-BE49-F238E27FC236}">
                <a16:creationId xmlns:a16="http://schemas.microsoft.com/office/drawing/2014/main" id="{3B70FB67-D043-4EA9-B7E6-7CF8CF381A35}"/>
              </a:ext>
            </a:extLst>
          </p:cNvPr>
          <p:cNvCxnSpPr/>
          <p:nvPr/>
        </p:nvCxnSpPr>
        <p:spPr>
          <a:xfrm flipV="1">
            <a:off x="3205779" y="2076226"/>
            <a:ext cx="5454127" cy="3076687"/>
          </a:xfrm>
          <a:prstGeom prst="straightConnector1">
            <a:avLst/>
          </a:prstGeom>
          <a:ln w="76200">
            <a:solidFill>
              <a:srgbClr val="D78433">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608F1911-4EDD-4C3B-A393-1EBDB70760A7}"/>
              </a:ext>
            </a:extLst>
          </p:cNvPr>
          <p:cNvGrpSpPr/>
          <p:nvPr/>
        </p:nvGrpSpPr>
        <p:grpSpPr>
          <a:xfrm>
            <a:off x="4022413" y="3876907"/>
            <a:ext cx="4523081" cy="1276008"/>
            <a:chOff x="4022413" y="3876907"/>
            <a:chExt cx="4523081" cy="1276008"/>
          </a:xfrm>
        </p:grpSpPr>
        <p:cxnSp>
          <p:nvCxnSpPr>
            <p:cNvPr id="35" name="Straight Arrow Connector 34">
              <a:extLst>
                <a:ext uri="{FF2B5EF4-FFF2-40B4-BE49-F238E27FC236}">
                  <a16:creationId xmlns:a16="http://schemas.microsoft.com/office/drawing/2014/main" id="{B6FFAD6E-C8A1-4EC9-882B-1BD19593054D}"/>
                </a:ext>
              </a:extLst>
            </p:cNvPr>
            <p:cNvCxnSpPr>
              <a:cxnSpLocks/>
            </p:cNvCxnSpPr>
            <p:nvPr/>
          </p:nvCxnSpPr>
          <p:spPr>
            <a:xfrm flipV="1">
              <a:off x="4022413" y="3876907"/>
              <a:ext cx="2898777" cy="1276008"/>
            </a:xfrm>
            <a:prstGeom prst="straightConnector1">
              <a:avLst/>
            </a:prstGeom>
            <a:ln w="76200">
              <a:solidFill>
                <a:srgbClr val="D78433">
                  <a:alpha val="23137"/>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E54970-0C74-4FA5-A584-2972DF7C56F0}"/>
                </a:ext>
              </a:extLst>
            </p:cNvPr>
            <p:cNvCxnSpPr>
              <a:cxnSpLocks/>
            </p:cNvCxnSpPr>
            <p:nvPr/>
          </p:nvCxnSpPr>
          <p:spPr>
            <a:xfrm flipV="1">
              <a:off x="6921190" y="3876907"/>
              <a:ext cx="1624304" cy="28701"/>
            </a:xfrm>
            <a:prstGeom prst="straightConnector1">
              <a:avLst/>
            </a:prstGeom>
            <a:ln w="76200">
              <a:solidFill>
                <a:srgbClr val="D78433">
                  <a:alpha val="23137"/>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49D6B17-CC63-4262-B29C-7FFC49A4EC1B}"/>
              </a:ext>
            </a:extLst>
          </p:cNvPr>
          <p:cNvGrpSpPr/>
          <p:nvPr/>
        </p:nvGrpSpPr>
        <p:grpSpPr>
          <a:xfrm>
            <a:off x="4022413" y="4323505"/>
            <a:ext cx="4539511" cy="1051435"/>
            <a:chOff x="4022413" y="4323505"/>
            <a:chExt cx="4539511" cy="1051435"/>
          </a:xfrm>
        </p:grpSpPr>
        <p:cxnSp>
          <p:nvCxnSpPr>
            <p:cNvPr id="38" name="Straight Arrow Connector 37">
              <a:extLst>
                <a:ext uri="{FF2B5EF4-FFF2-40B4-BE49-F238E27FC236}">
                  <a16:creationId xmlns:a16="http://schemas.microsoft.com/office/drawing/2014/main" id="{803D814D-6C5B-4C70-A374-FA5832EF68E5}"/>
                </a:ext>
              </a:extLst>
            </p:cNvPr>
            <p:cNvCxnSpPr>
              <a:cxnSpLocks/>
            </p:cNvCxnSpPr>
            <p:nvPr/>
          </p:nvCxnSpPr>
          <p:spPr>
            <a:xfrm flipV="1">
              <a:off x="4022413" y="4416725"/>
              <a:ext cx="2898777" cy="958215"/>
            </a:xfrm>
            <a:prstGeom prst="straightConnector1">
              <a:avLst/>
            </a:prstGeom>
            <a:ln w="76200">
              <a:solidFill>
                <a:srgbClr val="CC4242">
                  <a:alpha val="23137"/>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3F4C733-A825-4640-B3A4-4A172E6B79C5}"/>
                </a:ext>
              </a:extLst>
            </p:cNvPr>
            <p:cNvCxnSpPr>
              <a:cxnSpLocks/>
            </p:cNvCxnSpPr>
            <p:nvPr/>
          </p:nvCxnSpPr>
          <p:spPr>
            <a:xfrm flipV="1">
              <a:off x="6921166" y="4323505"/>
              <a:ext cx="1640758" cy="121922"/>
            </a:xfrm>
            <a:prstGeom prst="straightConnector1">
              <a:avLst/>
            </a:prstGeom>
            <a:ln w="76200">
              <a:solidFill>
                <a:srgbClr val="CC4242">
                  <a:alpha val="23137"/>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0AAFE1BB-E001-45DD-A220-2E90A0EF2E8A}"/>
              </a:ext>
            </a:extLst>
          </p:cNvPr>
          <p:cNvSpPr>
            <a:spLocks noGrp="1"/>
          </p:cNvSpPr>
          <p:nvPr>
            <p:ph type="title"/>
          </p:nvPr>
        </p:nvSpPr>
        <p:spPr>
          <a:xfrm>
            <a:off x="407894" y="538443"/>
            <a:ext cx="10515600" cy="1315757"/>
          </a:xfrm>
        </p:spPr>
        <p:txBody>
          <a:bodyPr>
            <a:normAutofit/>
          </a:bodyPr>
          <a:lstStyle/>
          <a:p>
            <a:r>
              <a:rPr lang="en-US" dirty="0"/>
              <a:t>Our quest for more performance is eternal;</a:t>
            </a:r>
            <a:br>
              <a:rPr lang="en-US" dirty="0"/>
            </a:br>
            <a:r>
              <a:rPr lang="en-US" dirty="0"/>
              <a:t>how we obtain it adopts to the times</a:t>
            </a:r>
          </a:p>
        </p:txBody>
      </p:sp>
      <p:grpSp>
        <p:nvGrpSpPr>
          <p:cNvPr id="16" name="Group 15">
            <a:extLst>
              <a:ext uri="{FF2B5EF4-FFF2-40B4-BE49-F238E27FC236}">
                <a16:creationId xmlns:a16="http://schemas.microsoft.com/office/drawing/2014/main" id="{6D806C9F-A5F8-4433-B89B-7A82E8A430BC}"/>
              </a:ext>
            </a:extLst>
          </p:cNvPr>
          <p:cNvGrpSpPr/>
          <p:nvPr/>
        </p:nvGrpSpPr>
        <p:grpSpPr>
          <a:xfrm>
            <a:off x="3389470" y="505205"/>
            <a:ext cx="4011074" cy="3149675"/>
            <a:chOff x="3389470" y="505205"/>
            <a:chExt cx="4011074" cy="3149675"/>
          </a:xfrm>
        </p:grpSpPr>
        <p:sp>
          <p:nvSpPr>
            <p:cNvPr id="18" name="Arrow: Down 17">
              <a:extLst>
                <a:ext uri="{FF2B5EF4-FFF2-40B4-BE49-F238E27FC236}">
                  <a16:creationId xmlns:a16="http://schemas.microsoft.com/office/drawing/2014/main" id="{C53F3DA3-6B72-4EBB-BFEF-3C7EA0848AD4}"/>
                </a:ext>
              </a:extLst>
            </p:cNvPr>
            <p:cNvSpPr/>
            <p:nvPr/>
          </p:nvSpPr>
          <p:spPr>
            <a:xfrm>
              <a:off x="6388608" y="538443"/>
              <a:ext cx="1011936" cy="3116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FCD2633-DB49-41FC-90BD-FC4254D6C56E}"/>
                </a:ext>
              </a:extLst>
            </p:cNvPr>
            <p:cNvSpPr txBox="1"/>
            <p:nvPr/>
          </p:nvSpPr>
          <p:spPr>
            <a:xfrm>
              <a:off x="3389470" y="505205"/>
              <a:ext cx="3740319" cy="1138773"/>
            </a:xfrm>
            <a:prstGeom prst="rect">
              <a:avLst/>
            </a:prstGeom>
            <a:solidFill>
              <a:srgbClr val="4472C4"/>
            </a:solidFill>
          </p:spPr>
          <p:txBody>
            <a:bodyPr wrap="none" rtlCol="0">
              <a:spAutoFit/>
            </a:bodyPr>
            <a:lstStyle/>
            <a:p>
              <a:pPr algn="ctr"/>
              <a:r>
                <a:rPr lang="en-US" dirty="0">
                  <a:solidFill>
                    <a:schemeClr val="bg1">
                      <a:lumMod val="75000"/>
                    </a:schemeClr>
                  </a:solidFill>
                </a:rPr>
                <a:t>The famous</a:t>
              </a:r>
            </a:p>
            <a:p>
              <a:pPr algn="ctr"/>
              <a:r>
                <a:rPr lang="en-US" sz="3200" b="1" dirty="0">
                  <a:solidFill>
                    <a:schemeClr val="bg1">
                      <a:lumMod val="75000"/>
                    </a:schemeClr>
                  </a:solidFill>
                </a:rPr>
                <a:t>“Hit the Power Wall”</a:t>
              </a:r>
            </a:p>
            <a:p>
              <a:pPr algn="ctr"/>
              <a:r>
                <a:rPr lang="en-US" dirty="0">
                  <a:solidFill>
                    <a:schemeClr val="bg1">
                      <a:lumMod val="75000"/>
                    </a:schemeClr>
                  </a:solidFill>
                </a:rPr>
                <a:t>~2006</a:t>
              </a:r>
            </a:p>
          </p:txBody>
        </p:sp>
      </p:grpSp>
      <p:sp>
        <p:nvSpPr>
          <p:cNvPr id="23" name="TextBox 22">
            <a:extLst>
              <a:ext uri="{FF2B5EF4-FFF2-40B4-BE49-F238E27FC236}">
                <a16:creationId xmlns:a16="http://schemas.microsoft.com/office/drawing/2014/main" id="{F95235FA-EA00-4280-AC9C-DFF2C937ED0F}"/>
              </a:ext>
            </a:extLst>
          </p:cNvPr>
          <p:cNvSpPr txBox="1"/>
          <p:nvPr/>
        </p:nvSpPr>
        <p:spPr>
          <a:xfrm>
            <a:off x="9788885" y="3059668"/>
            <a:ext cx="2139121" cy="369332"/>
          </a:xfrm>
          <a:prstGeom prst="rect">
            <a:avLst/>
          </a:prstGeom>
          <a:solidFill>
            <a:srgbClr val="4472C4"/>
          </a:solidFill>
          <a:ln w="57150">
            <a:solidFill>
              <a:schemeClr val="tx1"/>
            </a:solidFill>
          </a:ln>
        </p:spPr>
        <p:txBody>
          <a:bodyPr wrap="square" rtlCol="0">
            <a:spAutoFit/>
          </a:bodyPr>
          <a:lstStyle/>
          <a:p>
            <a:pPr algn="ctr"/>
            <a:r>
              <a:rPr lang="en-US" b="1" dirty="0">
                <a:solidFill>
                  <a:schemeClr val="bg1"/>
                </a:solidFill>
              </a:rPr>
              <a:t>While this flattens…</a:t>
            </a:r>
          </a:p>
        </p:txBody>
      </p:sp>
      <p:cxnSp>
        <p:nvCxnSpPr>
          <p:cNvPr id="17" name="Straight Arrow Connector 16">
            <a:extLst>
              <a:ext uri="{FF2B5EF4-FFF2-40B4-BE49-F238E27FC236}">
                <a16:creationId xmlns:a16="http://schemas.microsoft.com/office/drawing/2014/main" id="{AA27EF9E-0511-4349-9563-7FAC2668D87E}"/>
              </a:ext>
            </a:extLst>
          </p:cNvPr>
          <p:cNvCxnSpPr>
            <a:cxnSpLocks/>
          </p:cNvCxnSpPr>
          <p:nvPr/>
        </p:nvCxnSpPr>
        <p:spPr>
          <a:xfrm flipV="1">
            <a:off x="7129789" y="3258342"/>
            <a:ext cx="1432135" cy="170658"/>
          </a:xfrm>
          <a:prstGeom prst="straightConnector1">
            <a:avLst/>
          </a:prstGeom>
          <a:ln w="76200">
            <a:solidFill>
              <a:srgbClr val="6363D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4BD7E3A-336F-4B7D-AB26-6ED861930B81}"/>
              </a:ext>
            </a:extLst>
          </p:cNvPr>
          <p:cNvCxnSpPr>
            <a:cxnSpLocks/>
          </p:cNvCxnSpPr>
          <p:nvPr/>
        </p:nvCxnSpPr>
        <p:spPr>
          <a:xfrm flipV="1">
            <a:off x="6850935" y="4054321"/>
            <a:ext cx="2135903" cy="1192388"/>
          </a:xfrm>
          <a:prstGeom prst="straightConnector1">
            <a:avLst/>
          </a:prstGeom>
          <a:ln w="76200">
            <a:solidFill>
              <a:srgbClr val="1C1C1C"/>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9DCE30-3D56-4D15-80B7-8A01D5C58EAD}"/>
              </a:ext>
            </a:extLst>
          </p:cNvPr>
          <p:cNvSpPr txBox="1"/>
          <p:nvPr/>
        </p:nvSpPr>
        <p:spPr>
          <a:xfrm>
            <a:off x="9788884" y="4015134"/>
            <a:ext cx="2139121" cy="369332"/>
          </a:xfrm>
          <a:prstGeom prst="rect">
            <a:avLst/>
          </a:prstGeom>
          <a:solidFill>
            <a:srgbClr val="4472C4"/>
          </a:solidFill>
          <a:ln w="57150">
            <a:solidFill>
              <a:schemeClr val="tx1"/>
            </a:solidFill>
          </a:ln>
        </p:spPr>
        <p:txBody>
          <a:bodyPr wrap="square" rtlCol="0">
            <a:spAutoFit/>
          </a:bodyPr>
          <a:lstStyle/>
          <a:p>
            <a:pPr algn="ctr"/>
            <a:r>
              <a:rPr lang="en-US" b="1" dirty="0">
                <a:solidFill>
                  <a:schemeClr val="bg1"/>
                </a:solidFill>
              </a:rPr>
              <a:t>…parallelism rises…</a:t>
            </a:r>
          </a:p>
        </p:txBody>
      </p:sp>
      <p:sp>
        <p:nvSpPr>
          <p:cNvPr id="25" name="TextBox 24">
            <a:extLst>
              <a:ext uri="{FF2B5EF4-FFF2-40B4-BE49-F238E27FC236}">
                <a16:creationId xmlns:a16="http://schemas.microsoft.com/office/drawing/2014/main" id="{A89CDFFC-1946-40C4-BEEE-0224F1F7DD59}"/>
              </a:ext>
            </a:extLst>
          </p:cNvPr>
          <p:cNvSpPr txBox="1"/>
          <p:nvPr/>
        </p:nvSpPr>
        <p:spPr>
          <a:xfrm>
            <a:off x="10105345" y="4711786"/>
            <a:ext cx="1636297" cy="1200329"/>
          </a:xfrm>
          <a:prstGeom prst="rect">
            <a:avLst/>
          </a:prstGeom>
          <a:solidFill>
            <a:srgbClr val="4472C4"/>
          </a:solidFill>
          <a:ln w="57150">
            <a:solidFill>
              <a:schemeClr val="tx1"/>
            </a:solidFill>
          </a:ln>
        </p:spPr>
        <p:txBody>
          <a:bodyPr wrap="square" rtlCol="0">
            <a:spAutoFit/>
          </a:bodyPr>
          <a:lstStyle/>
          <a:p>
            <a:pPr algn="ctr"/>
            <a:r>
              <a:rPr lang="en-US" b="1" dirty="0">
                <a:solidFill>
                  <a:schemeClr val="bg1"/>
                </a:solidFill>
              </a:rPr>
              <a:t>…because our quest for more performance never ends.</a:t>
            </a:r>
          </a:p>
        </p:txBody>
      </p:sp>
    </p:spTree>
    <p:extLst>
      <p:ext uri="{BB962C8B-B14F-4D97-AF65-F5344CB8AC3E}">
        <p14:creationId xmlns:p14="http://schemas.microsoft.com/office/powerpoint/2010/main" val="1193843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D023E-70E4-4181-BB60-2D919D0A8C31}"/>
              </a:ext>
            </a:extLst>
          </p:cNvPr>
          <p:cNvSpPr>
            <a:spLocks noGrp="1"/>
          </p:cNvSpPr>
          <p:nvPr>
            <p:ph type="title"/>
          </p:nvPr>
        </p:nvSpPr>
        <p:spPr>
          <a:xfrm>
            <a:off x="838200" y="365124"/>
            <a:ext cx="10515600" cy="1325563"/>
          </a:xfrm>
        </p:spPr>
        <p:txBody>
          <a:bodyPr/>
          <a:lstStyle/>
          <a:p>
            <a:r>
              <a:rPr lang="en-US" dirty="0"/>
              <a:t>End of speed-ups, unless we go parallel ?</a:t>
            </a:r>
          </a:p>
        </p:txBody>
      </p:sp>
      <p:sp>
        <p:nvSpPr>
          <p:cNvPr id="5" name="TextBox 4">
            <a:extLst>
              <a:ext uri="{FF2B5EF4-FFF2-40B4-BE49-F238E27FC236}">
                <a16:creationId xmlns:a16="http://schemas.microsoft.com/office/drawing/2014/main" id="{409006A9-0B38-4863-90A4-FEAEB957EB2E}"/>
              </a:ext>
            </a:extLst>
          </p:cNvPr>
          <p:cNvSpPr txBox="1"/>
          <p:nvPr/>
        </p:nvSpPr>
        <p:spPr>
          <a:xfrm>
            <a:off x="3274786" y="6044431"/>
            <a:ext cx="6176434" cy="646331"/>
          </a:xfrm>
          <a:prstGeom prst="rect">
            <a:avLst/>
          </a:prstGeom>
          <a:noFill/>
        </p:spPr>
        <p:txBody>
          <a:bodyPr wrap="square" rtlCol="0">
            <a:spAutoFit/>
          </a:bodyPr>
          <a:lstStyle/>
          <a:p>
            <a:r>
              <a:rPr lang="en-US" sz="1800" i="1" dirty="0"/>
              <a:t>source: </a:t>
            </a:r>
            <a:r>
              <a:rPr lang="en-US" sz="1800" i="1" dirty="0">
                <a:hlinkClick r:id="rId2"/>
              </a:rPr>
              <a:t>https://tinyurl.com/HPcambrian</a:t>
            </a:r>
            <a:endParaRPr lang="en-US" sz="1800" i="1" dirty="0"/>
          </a:p>
          <a:p>
            <a:r>
              <a:rPr lang="en-US" i="1" dirty="0"/>
              <a:t>(ISCA 2018 presentation by John Hennessy and David Patterson)</a:t>
            </a:r>
            <a:endParaRPr lang="en-US" sz="1800" i="1" dirty="0"/>
          </a:p>
        </p:txBody>
      </p:sp>
      <p:grpSp>
        <p:nvGrpSpPr>
          <p:cNvPr id="23" name="Group 22">
            <a:extLst>
              <a:ext uri="{FF2B5EF4-FFF2-40B4-BE49-F238E27FC236}">
                <a16:creationId xmlns:a16="http://schemas.microsoft.com/office/drawing/2014/main" id="{4B60054F-DE47-4CCC-B935-C0B967C3A2B6}"/>
              </a:ext>
            </a:extLst>
          </p:cNvPr>
          <p:cNvGrpSpPr/>
          <p:nvPr/>
        </p:nvGrpSpPr>
        <p:grpSpPr>
          <a:xfrm>
            <a:off x="1578001" y="1470836"/>
            <a:ext cx="8349165" cy="4573595"/>
            <a:chOff x="2606701" y="1318436"/>
            <a:chExt cx="8349165" cy="4573595"/>
          </a:xfrm>
        </p:grpSpPr>
        <p:pic>
          <p:nvPicPr>
            <p:cNvPr id="7" name="Picture 6">
              <a:extLst>
                <a:ext uri="{FF2B5EF4-FFF2-40B4-BE49-F238E27FC236}">
                  <a16:creationId xmlns:a16="http://schemas.microsoft.com/office/drawing/2014/main" id="{288ED1F6-246C-483C-A1B3-9EEED5A1B5C1}"/>
                </a:ext>
              </a:extLst>
            </p:cNvPr>
            <p:cNvPicPr>
              <a:picLocks noChangeAspect="1"/>
            </p:cNvPicPr>
            <p:nvPr/>
          </p:nvPicPr>
          <p:blipFill rotWithShape="1">
            <a:blip r:embed="rId3"/>
            <a:srcRect l="9887"/>
            <a:stretch/>
          </p:blipFill>
          <p:spPr>
            <a:xfrm>
              <a:off x="3707758" y="1373315"/>
              <a:ext cx="7248108" cy="4111369"/>
            </a:xfrm>
            <a:prstGeom prst="rect">
              <a:avLst/>
            </a:prstGeom>
          </p:spPr>
        </p:pic>
        <p:sp>
          <p:nvSpPr>
            <p:cNvPr id="8" name="TextBox 7">
              <a:extLst>
                <a:ext uri="{FF2B5EF4-FFF2-40B4-BE49-F238E27FC236}">
                  <a16:creationId xmlns:a16="http://schemas.microsoft.com/office/drawing/2014/main" id="{9B2213E5-6D94-4C45-A85D-D09F9EF2A74C}"/>
                </a:ext>
              </a:extLst>
            </p:cNvPr>
            <p:cNvSpPr txBox="1"/>
            <p:nvPr/>
          </p:nvSpPr>
          <p:spPr>
            <a:xfrm>
              <a:off x="3403600" y="5522699"/>
              <a:ext cx="652743" cy="369332"/>
            </a:xfrm>
            <a:prstGeom prst="rect">
              <a:avLst/>
            </a:prstGeom>
            <a:noFill/>
          </p:spPr>
          <p:txBody>
            <a:bodyPr wrap="none" rtlCol="0">
              <a:spAutoFit/>
            </a:bodyPr>
            <a:lstStyle/>
            <a:p>
              <a:r>
                <a:rPr lang="en-US" dirty="0"/>
                <a:t>1980</a:t>
              </a:r>
            </a:p>
          </p:txBody>
        </p:sp>
        <p:sp>
          <p:nvSpPr>
            <p:cNvPr id="9" name="TextBox 8">
              <a:extLst>
                <a:ext uri="{FF2B5EF4-FFF2-40B4-BE49-F238E27FC236}">
                  <a16:creationId xmlns:a16="http://schemas.microsoft.com/office/drawing/2014/main" id="{87B138BE-5B7E-41BA-A00D-63C4147D6F72}"/>
                </a:ext>
              </a:extLst>
            </p:cNvPr>
            <p:cNvSpPr txBox="1"/>
            <p:nvPr/>
          </p:nvSpPr>
          <p:spPr>
            <a:xfrm>
              <a:off x="4303486" y="5522699"/>
              <a:ext cx="652743" cy="369332"/>
            </a:xfrm>
            <a:prstGeom prst="rect">
              <a:avLst/>
            </a:prstGeom>
            <a:noFill/>
          </p:spPr>
          <p:txBody>
            <a:bodyPr wrap="none" rtlCol="0">
              <a:spAutoFit/>
            </a:bodyPr>
            <a:lstStyle/>
            <a:p>
              <a:r>
                <a:rPr lang="en-US" dirty="0"/>
                <a:t>1985</a:t>
              </a:r>
            </a:p>
          </p:txBody>
        </p:sp>
        <p:sp>
          <p:nvSpPr>
            <p:cNvPr id="10" name="TextBox 9">
              <a:extLst>
                <a:ext uri="{FF2B5EF4-FFF2-40B4-BE49-F238E27FC236}">
                  <a16:creationId xmlns:a16="http://schemas.microsoft.com/office/drawing/2014/main" id="{07EE4FAA-9F30-4CB6-AB46-D6F194637A23}"/>
                </a:ext>
              </a:extLst>
            </p:cNvPr>
            <p:cNvSpPr txBox="1"/>
            <p:nvPr/>
          </p:nvSpPr>
          <p:spPr>
            <a:xfrm>
              <a:off x="5203372" y="5522699"/>
              <a:ext cx="652743" cy="369332"/>
            </a:xfrm>
            <a:prstGeom prst="rect">
              <a:avLst/>
            </a:prstGeom>
            <a:noFill/>
          </p:spPr>
          <p:txBody>
            <a:bodyPr wrap="none" rtlCol="0">
              <a:spAutoFit/>
            </a:bodyPr>
            <a:lstStyle/>
            <a:p>
              <a:r>
                <a:rPr lang="en-US" dirty="0"/>
                <a:t>1990</a:t>
              </a:r>
            </a:p>
          </p:txBody>
        </p:sp>
        <p:sp>
          <p:nvSpPr>
            <p:cNvPr id="11" name="TextBox 10">
              <a:extLst>
                <a:ext uri="{FF2B5EF4-FFF2-40B4-BE49-F238E27FC236}">
                  <a16:creationId xmlns:a16="http://schemas.microsoft.com/office/drawing/2014/main" id="{581FF3E4-34F5-4D56-A872-2795CFD2E3D9}"/>
                </a:ext>
              </a:extLst>
            </p:cNvPr>
            <p:cNvSpPr txBox="1"/>
            <p:nvPr/>
          </p:nvSpPr>
          <p:spPr>
            <a:xfrm>
              <a:off x="6103258" y="5522699"/>
              <a:ext cx="652743" cy="369332"/>
            </a:xfrm>
            <a:prstGeom prst="rect">
              <a:avLst/>
            </a:prstGeom>
            <a:noFill/>
          </p:spPr>
          <p:txBody>
            <a:bodyPr wrap="none" rtlCol="0">
              <a:spAutoFit/>
            </a:bodyPr>
            <a:lstStyle/>
            <a:p>
              <a:r>
                <a:rPr lang="en-US" dirty="0"/>
                <a:t>1995</a:t>
              </a:r>
            </a:p>
          </p:txBody>
        </p:sp>
        <p:sp>
          <p:nvSpPr>
            <p:cNvPr id="12" name="TextBox 11">
              <a:extLst>
                <a:ext uri="{FF2B5EF4-FFF2-40B4-BE49-F238E27FC236}">
                  <a16:creationId xmlns:a16="http://schemas.microsoft.com/office/drawing/2014/main" id="{764A4383-1727-4E64-A7AD-05B260DB9795}"/>
                </a:ext>
              </a:extLst>
            </p:cNvPr>
            <p:cNvSpPr txBox="1"/>
            <p:nvPr/>
          </p:nvSpPr>
          <p:spPr>
            <a:xfrm>
              <a:off x="9702800" y="5522699"/>
              <a:ext cx="652743" cy="369332"/>
            </a:xfrm>
            <a:prstGeom prst="rect">
              <a:avLst/>
            </a:prstGeom>
            <a:noFill/>
          </p:spPr>
          <p:txBody>
            <a:bodyPr wrap="none" rtlCol="0">
              <a:spAutoFit/>
            </a:bodyPr>
            <a:lstStyle/>
            <a:p>
              <a:r>
                <a:rPr lang="en-US" dirty="0"/>
                <a:t>2015</a:t>
              </a:r>
            </a:p>
          </p:txBody>
        </p:sp>
        <p:sp>
          <p:nvSpPr>
            <p:cNvPr id="13" name="TextBox 12">
              <a:extLst>
                <a:ext uri="{FF2B5EF4-FFF2-40B4-BE49-F238E27FC236}">
                  <a16:creationId xmlns:a16="http://schemas.microsoft.com/office/drawing/2014/main" id="{11449227-310A-4B10-BBF9-30835DF710E3}"/>
                </a:ext>
              </a:extLst>
            </p:cNvPr>
            <p:cNvSpPr txBox="1"/>
            <p:nvPr/>
          </p:nvSpPr>
          <p:spPr>
            <a:xfrm>
              <a:off x="7903030" y="5522699"/>
              <a:ext cx="652743" cy="369332"/>
            </a:xfrm>
            <a:prstGeom prst="rect">
              <a:avLst/>
            </a:prstGeom>
            <a:noFill/>
          </p:spPr>
          <p:txBody>
            <a:bodyPr wrap="square" rtlCol="0">
              <a:spAutoFit/>
            </a:bodyPr>
            <a:lstStyle/>
            <a:p>
              <a:r>
                <a:rPr lang="en-US" dirty="0"/>
                <a:t>2005</a:t>
              </a:r>
            </a:p>
          </p:txBody>
        </p:sp>
        <p:sp>
          <p:nvSpPr>
            <p:cNvPr id="14" name="TextBox 13">
              <a:extLst>
                <a:ext uri="{FF2B5EF4-FFF2-40B4-BE49-F238E27FC236}">
                  <a16:creationId xmlns:a16="http://schemas.microsoft.com/office/drawing/2014/main" id="{73B568B6-FC3E-47ED-9303-777F006CDA55}"/>
                </a:ext>
              </a:extLst>
            </p:cNvPr>
            <p:cNvSpPr txBox="1"/>
            <p:nvPr/>
          </p:nvSpPr>
          <p:spPr>
            <a:xfrm>
              <a:off x="7003144" y="5522699"/>
              <a:ext cx="652743" cy="369332"/>
            </a:xfrm>
            <a:prstGeom prst="rect">
              <a:avLst/>
            </a:prstGeom>
            <a:noFill/>
          </p:spPr>
          <p:txBody>
            <a:bodyPr wrap="none" rtlCol="0">
              <a:spAutoFit/>
            </a:bodyPr>
            <a:lstStyle/>
            <a:p>
              <a:r>
                <a:rPr lang="en-US" dirty="0"/>
                <a:t>2000</a:t>
              </a:r>
            </a:p>
          </p:txBody>
        </p:sp>
        <p:sp>
          <p:nvSpPr>
            <p:cNvPr id="15" name="TextBox 14">
              <a:extLst>
                <a:ext uri="{FF2B5EF4-FFF2-40B4-BE49-F238E27FC236}">
                  <a16:creationId xmlns:a16="http://schemas.microsoft.com/office/drawing/2014/main" id="{A287DE43-161F-42B2-9329-8ADF9724ED6A}"/>
                </a:ext>
              </a:extLst>
            </p:cNvPr>
            <p:cNvSpPr txBox="1"/>
            <p:nvPr/>
          </p:nvSpPr>
          <p:spPr>
            <a:xfrm>
              <a:off x="8802916" y="5522699"/>
              <a:ext cx="652743" cy="369332"/>
            </a:xfrm>
            <a:prstGeom prst="rect">
              <a:avLst/>
            </a:prstGeom>
            <a:noFill/>
          </p:spPr>
          <p:txBody>
            <a:bodyPr wrap="none" rtlCol="0">
              <a:spAutoFit/>
            </a:bodyPr>
            <a:lstStyle/>
            <a:p>
              <a:r>
                <a:rPr lang="en-US" dirty="0"/>
                <a:t>2010</a:t>
              </a:r>
            </a:p>
          </p:txBody>
        </p:sp>
        <p:sp>
          <p:nvSpPr>
            <p:cNvPr id="16" name="TextBox 15">
              <a:extLst>
                <a:ext uri="{FF2B5EF4-FFF2-40B4-BE49-F238E27FC236}">
                  <a16:creationId xmlns:a16="http://schemas.microsoft.com/office/drawing/2014/main" id="{D1784617-8C8F-4477-9E1D-DCD922F2DBE8}"/>
                </a:ext>
              </a:extLst>
            </p:cNvPr>
            <p:cNvSpPr txBox="1"/>
            <p:nvPr/>
          </p:nvSpPr>
          <p:spPr>
            <a:xfrm rot="16200000">
              <a:off x="1343951" y="3244333"/>
              <a:ext cx="2894831" cy="369332"/>
            </a:xfrm>
            <a:prstGeom prst="rect">
              <a:avLst/>
            </a:prstGeom>
            <a:noFill/>
          </p:spPr>
          <p:txBody>
            <a:bodyPr wrap="none" rtlCol="0">
              <a:spAutoFit/>
            </a:bodyPr>
            <a:lstStyle/>
            <a:p>
              <a:r>
                <a:rPr lang="en-US" dirty="0">
                  <a:solidFill>
                    <a:schemeClr val="bg1">
                      <a:lumMod val="50000"/>
                    </a:schemeClr>
                  </a:solidFill>
                </a:rPr>
                <a:t>Performance vs. VAX11-1780</a:t>
              </a:r>
            </a:p>
          </p:txBody>
        </p:sp>
        <p:sp>
          <p:nvSpPr>
            <p:cNvPr id="17" name="TextBox 16">
              <a:extLst>
                <a:ext uri="{FF2B5EF4-FFF2-40B4-BE49-F238E27FC236}">
                  <a16:creationId xmlns:a16="http://schemas.microsoft.com/office/drawing/2014/main" id="{73CE87BE-7250-4CEB-A30C-78E9B34B5E74}"/>
                </a:ext>
              </a:extLst>
            </p:cNvPr>
            <p:cNvSpPr txBox="1"/>
            <p:nvPr/>
          </p:nvSpPr>
          <p:spPr>
            <a:xfrm>
              <a:off x="2826769" y="1318436"/>
              <a:ext cx="944489" cy="369332"/>
            </a:xfrm>
            <a:prstGeom prst="rect">
              <a:avLst/>
            </a:prstGeom>
            <a:noFill/>
          </p:spPr>
          <p:txBody>
            <a:bodyPr wrap="none" rtlCol="0">
              <a:spAutoFit/>
            </a:bodyPr>
            <a:lstStyle/>
            <a:p>
              <a:r>
                <a:rPr lang="en-US" dirty="0">
                  <a:solidFill>
                    <a:schemeClr val="bg1">
                      <a:lumMod val="50000"/>
                    </a:schemeClr>
                  </a:solidFill>
                </a:rPr>
                <a:t>100,000</a:t>
              </a:r>
            </a:p>
          </p:txBody>
        </p:sp>
        <p:sp>
          <p:nvSpPr>
            <p:cNvPr id="18" name="TextBox 17">
              <a:extLst>
                <a:ext uri="{FF2B5EF4-FFF2-40B4-BE49-F238E27FC236}">
                  <a16:creationId xmlns:a16="http://schemas.microsoft.com/office/drawing/2014/main" id="{9B58FA47-7F02-4C07-A80F-6E1259DE23D0}"/>
                </a:ext>
              </a:extLst>
            </p:cNvPr>
            <p:cNvSpPr txBox="1"/>
            <p:nvPr/>
          </p:nvSpPr>
          <p:spPr>
            <a:xfrm>
              <a:off x="2943787" y="2095891"/>
              <a:ext cx="827471" cy="369332"/>
            </a:xfrm>
            <a:prstGeom prst="rect">
              <a:avLst/>
            </a:prstGeom>
            <a:noFill/>
          </p:spPr>
          <p:txBody>
            <a:bodyPr wrap="none" rtlCol="0">
              <a:spAutoFit/>
            </a:bodyPr>
            <a:lstStyle/>
            <a:p>
              <a:r>
                <a:rPr lang="en-US" dirty="0">
                  <a:solidFill>
                    <a:schemeClr val="bg1">
                      <a:lumMod val="50000"/>
                    </a:schemeClr>
                  </a:solidFill>
                </a:rPr>
                <a:t>10,000</a:t>
              </a:r>
            </a:p>
          </p:txBody>
        </p:sp>
        <p:sp>
          <p:nvSpPr>
            <p:cNvPr id="19" name="TextBox 18">
              <a:extLst>
                <a:ext uri="{FF2B5EF4-FFF2-40B4-BE49-F238E27FC236}">
                  <a16:creationId xmlns:a16="http://schemas.microsoft.com/office/drawing/2014/main" id="{A161CCFB-D177-48D6-AE2A-DA023D64064C}"/>
                </a:ext>
              </a:extLst>
            </p:cNvPr>
            <p:cNvSpPr txBox="1"/>
            <p:nvPr/>
          </p:nvSpPr>
          <p:spPr>
            <a:xfrm>
              <a:off x="3060807" y="2873346"/>
              <a:ext cx="710451" cy="369332"/>
            </a:xfrm>
            <a:prstGeom prst="rect">
              <a:avLst/>
            </a:prstGeom>
            <a:noFill/>
          </p:spPr>
          <p:txBody>
            <a:bodyPr wrap="none" rtlCol="0">
              <a:spAutoFit/>
            </a:bodyPr>
            <a:lstStyle/>
            <a:p>
              <a:r>
                <a:rPr lang="en-US" dirty="0">
                  <a:solidFill>
                    <a:schemeClr val="bg1">
                      <a:lumMod val="50000"/>
                    </a:schemeClr>
                  </a:solidFill>
                </a:rPr>
                <a:t>1,000</a:t>
              </a:r>
            </a:p>
          </p:txBody>
        </p:sp>
        <p:sp>
          <p:nvSpPr>
            <p:cNvPr id="20" name="TextBox 19">
              <a:extLst>
                <a:ext uri="{FF2B5EF4-FFF2-40B4-BE49-F238E27FC236}">
                  <a16:creationId xmlns:a16="http://schemas.microsoft.com/office/drawing/2014/main" id="{8A1402AC-B383-4734-8207-38D2D86B1736}"/>
                </a:ext>
              </a:extLst>
            </p:cNvPr>
            <p:cNvSpPr txBox="1"/>
            <p:nvPr/>
          </p:nvSpPr>
          <p:spPr>
            <a:xfrm>
              <a:off x="3235534" y="3650801"/>
              <a:ext cx="535724" cy="369332"/>
            </a:xfrm>
            <a:prstGeom prst="rect">
              <a:avLst/>
            </a:prstGeom>
            <a:noFill/>
          </p:spPr>
          <p:txBody>
            <a:bodyPr wrap="none" rtlCol="0">
              <a:spAutoFit/>
            </a:bodyPr>
            <a:lstStyle/>
            <a:p>
              <a:r>
                <a:rPr lang="en-US" dirty="0">
                  <a:solidFill>
                    <a:schemeClr val="bg1">
                      <a:lumMod val="50000"/>
                    </a:schemeClr>
                  </a:solidFill>
                </a:rPr>
                <a:t>100</a:t>
              </a:r>
            </a:p>
          </p:txBody>
        </p:sp>
        <p:sp>
          <p:nvSpPr>
            <p:cNvPr id="21" name="TextBox 20">
              <a:extLst>
                <a:ext uri="{FF2B5EF4-FFF2-40B4-BE49-F238E27FC236}">
                  <a16:creationId xmlns:a16="http://schemas.microsoft.com/office/drawing/2014/main" id="{2EAEC6B1-9C5B-4A76-BC38-646901D91D16}"/>
                </a:ext>
              </a:extLst>
            </p:cNvPr>
            <p:cNvSpPr txBox="1"/>
            <p:nvPr/>
          </p:nvSpPr>
          <p:spPr>
            <a:xfrm>
              <a:off x="3352554" y="4428256"/>
              <a:ext cx="418704" cy="369332"/>
            </a:xfrm>
            <a:prstGeom prst="rect">
              <a:avLst/>
            </a:prstGeom>
            <a:noFill/>
          </p:spPr>
          <p:txBody>
            <a:bodyPr wrap="none" rtlCol="0">
              <a:spAutoFit/>
            </a:bodyPr>
            <a:lstStyle/>
            <a:p>
              <a:r>
                <a:rPr lang="en-US" dirty="0">
                  <a:solidFill>
                    <a:schemeClr val="bg1">
                      <a:lumMod val="50000"/>
                    </a:schemeClr>
                  </a:solidFill>
                </a:rPr>
                <a:t>10</a:t>
              </a:r>
            </a:p>
          </p:txBody>
        </p:sp>
        <p:sp>
          <p:nvSpPr>
            <p:cNvPr id="22" name="TextBox 21">
              <a:extLst>
                <a:ext uri="{FF2B5EF4-FFF2-40B4-BE49-F238E27FC236}">
                  <a16:creationId xmlns:a16="http://schemas.microsoft.com/office/drawing/2014/main" id="{3572636B-8167-478B-8519-779AF36B8C31}"/>
                </a:ext>
              </a:extLst>
            </p:cNvPr>
            <p:cNvSpPr txBox="1"/>
            <p:nvPr/>
          </p:nvSpPr>
          <p:spPr>
            <a:xfrm>
              <a:off x="3469572" y="5215236"/>
              <a:ext cx="301686" cy="369332"/>
            </a:xfrm>
            <a:prstGeom prst="rect">
              <a:avLst/>
            </a:prstGeom>
            <a:noFill/>
          </p:spPr>
          <p:txBody>
            <a:bodyPr wrap="none" rtlCol="0">
              <a:spAutoFit/>
            </a:bodyPr>
            <a:lstStyle/>
            <a:p>
              <a:r>
                <a:rPr lang="en-US" dirty="0">
                  <a:solidFill>
                    <a:schemeClr val="bg1">
                      <a:lumMod val="50000"/>
                    </a:schemeClr>
                  </a:solidFill>
                </a:rPr>
                <a:t>1</a:t>
              </a:r>
            </a:p>
          </p:txBody>
        </p:sp>
      </p:grpSp>
    </p:spTree>
    <p:extLst>
      <p:ext uri="{BB962C8B-B14F-4D97-AF65-F5344CB8AC3E}">
        <p14:creationId xmlns:p14="http://schemas.microsoft.com/office/powerpoint/2010/main" val="336244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3BB7-FD4E-4EE3-8354-57C6A2E9E1A4}"/>
              </a:ext>
            </a:extLst>
          </p:cNvPr>
          <p:cNvSpPr>
            <a:spLocks noGrp="1"/>
          </p:cNvSpPr>
          <p:nvPr>
            <p:ph type="title"/>
          </p:nvPr>
        </p:nvSpPr>
        <p:spPr/>
        <p:txBody>
          <a:bodyPr/>
          <a:lstStyle/>
          <a:p>
            <a:r>
              <a:rPr lang="en-US" dirty="0"/>
              <a:t>Parallelism need not be homogeneous</a:t>
            </a:r>
          </a:p>
        </p:txBody>
      </p:sp>
      <p:sp>
        <p:nvSpPr>
          <p:cNvPr id="3" name="Content Placeholder 2">
            <a:extLst>
              <a:ext uri="{FF2B5EF4-FFF2-40B4-BE49-F238E27FC236}">
                <a16:creationId xmlns:a16="http://schemas.microsoft.com/office/drawing/2014/main" id="{03C80456-519B-4188-A0D7-D7AF562F2332}"/>
              </a:ext>
            </a:extLst>
          </p:cNvPr>
          <p:cNvSpPr>
            <a:spLocks noGrp="1"/>
          </p:cNvSpPr>
          <p:nvPr>
            <p:ph idx="1"/>
          </p:nvPr>
        </p:nvSpPr>
        <p:spPr/>
        <p:txBody>
          <a:bodyPr>
            <a:normAutofit/>
          </a:bodyPr>
          <a:lstStyle/>
          <a:p>
            <a:pPr marL="0" indent="0">
              <a:buNone/>
            </a:pPr>
            <a:r>
              <a:rPr lang="en-US" sz="4000" dirty="0"/>
              <a:t>It’s easier sticking with homogeneous, </a:t>
            </a:r>
            <a:br>
              <a:rPr lang="en-US" sz="4000" dirty="0"/>
            </a:br>
            <a:r>
              <a:rPr lang="en-US" sz="4000" dirty="0"/>
              <a:t>but increasing that is not enough.</a:t>
            </a:r>
          </a:p>
          <a:p>
            <a:pPr marL="0" indent="0">
              <a:buNone/>
            </a:pPr>
            <a:endParaRPr lang="en-US" sz="4000" dirty="0"/>
          </a:p>
          <a:p>
            <a:pPr marL="0" indent="0">
              <a:buNone/>
            </a:pPr>
            <a:r>
              <a:rPr lang="en-US" sz="4000" i="1" dirty="0">
                <a:solidFill>
                  <a:srgbClr val="002060"/>
                </a:solidFill>
              </a:rPr>
              <a:t>Remember our insatiable appetite for performance?</a:t>
            </a:r>
          </a:p>
        </p:txBody>
      </p:sp>
    </p:spTree>
    <p:extLst>
      <p:ext uri="{BB962C8B-B14F-4D97-AF65-F5344CB8AC3E}">
        <p14:creationId xmlns:p14="http://schemas.microsoft.com/office/powerpoint/2010/main" val="560521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8908-0085-4126-BFEE-68BC27449610}"/>
              </a:ext>
            </a:extLst>
          </p:cNvPr>
          <p:cNvSpPr>
            <a:spLocks noGrp="1"/>
          </p:cNvSpPr>
          <p:nvPr>
            <p:ph type="title"/>
          </p:nvPr>
        </p:nvSpPr>
        <p:spPr/>
        <p:txBody>
          <a:bodyPr>
            <a:normAutofit fontScale="90000"/>
          </a:bodyPr>
          <a:lstStyle/>
          <a:p>
            <a:r>
              <a:rPr lang="en-US" dirty="0"/>
              <a:t>Architectures that “go parallel” are limited</a:t>
            </a:r>
            <a:br>
              <a:rPr lang="en-US" dirty="0"/>
            </a:br>
            <a:r>
              <a:rPr lang="en-US" dirty="0"/>
              <a:t>only by our imaginations (and various tolerances)</a:t>
            </a:r>
          </a:p>
        </p:txBody>
      </p:sp>
      <p:sp>
        <p:nvSpPr>
          <p:cNvPr id="3" name="Content Placeholder 2">
            <a:extLst>
              <a:ext uri="{FF2B5EF4-FFF2-40B4-BE49-F238E27FC236}">
                <a16:creationId xmlns:a16="http://schemas.microsoft.com/office/drawing/2014/main" id="{A949E883-1EA6-43DE-BBD4-C4D69D02A9A1}"/>
              </a:ext>
            </a:extLst>
          </p:cNvPr>
          <p:cNvSpPr>
            <a:spLocks noGrp="1"/>
          </p:cNvSpPr>
          <p:nvPr>
            <p:ph idx="1"/>
          </p:nvPr>
        </p:nvSpPr>
        <p:spPr/>
        <p:txBody>
          <a:bodyPr>
            <a:normAutofit fontScale="92500"/>
          </a:bodyPr>
          <a:lstStyle/>
          <a:p>
            <a:r>
              <a:rPr lang="en-US" dirty="0"/>
              <a:t>SIMD on processors (e.g., MMX, SSE, AVX, DL-Boost, …)</a:t>
            </a:r>
          </a:p>
          <a:p>
            <a:r>
              <a:rPr lang="en-US" dirty="0"/>
              <a:t>GPU – on and off die/package</a:t>
            </a:r>
          </a:p>
          <a:p>
            <a:r>
              <a:rPr lang="en-US" dirty="0"/>
              <a:t>FPGA</a:t>
            </a:r>
          </a:p>
          <a:p>
            <a:r>
              <a:rPr lang="en-US" dirty="0"/>
              <a:t>ASIC (e.g., TPU, many AI start-up chips)</a:t>
            </a:r>
          </a:p>
          <a:p>
            <a:endParaRPr lang="en-US" dirty="0"/>
          </a:p>
          <a:p>
            <a:r>
              <a:rPr lang="en-US" dirty="0">
                <a:solidFill>
                  <a:schemeClr val="bg1"/>
                </a:solidFill>
              </a:rPr>
              <a:t>Why specialize?</a:t>
            </a:r>
          </a:p>
          <a:p>
            <a:pPr lvl="1"/>
            <a:r>
              <a:rPr lang="en-US" dirty="0">
                <a:solidFill>
                  <a:schemeClr val="bg1"/>
                </a:solidFill>
              </a:rPr>
              <a:t>More effective parallelism for a specific domain – *MD/*MT/VLIW/OoO/Pipelines</a:t>
            </a:r>
          </a:p>
          <a:p>
            <a:pPr lvl="1"/>
            <a:r>
              <a:rPr lang="en-US" dirty="0">
                <a:solidFill>
                  <a:schemeClr val="bg1"/>
                </a:solidFill>
              </a:rPr>
              <a:t>More effective use of memory bandwidth – less hardware managed caches</a:t>
            </a:r>
          </a:p>
          <a:p>
            <a:pPr lvl="1"/>
            <a:r>
              <a:rPr lang="en-US" dirty="0">
                <a:solidFill>
                  <a:schemeClr val="bg1"/>
                </a:solidFill>
              </a:rPr>
              <a:t>Eliminate unnecessary accuracy – increase performance by reducing pressures</a:t>
            </a:r>
          </a:p>
          <a:p>
            <a:pPr lvl="1"/>
            <a:r>
              <a:rPr lang="en-US" dirty="0">
                <a:solidFill>
                  <a:schemeClr val="bg1"/>
                </a:solidFill>
              </a:rPr>
              <a:t>Eliminate unnecessary generality – rely on more limited languages/frameworks</a:t>
            </a:r>
          </a:p>
          <a:p>
            <a:endParaRPr lang="en-US" dirty="0"/>
          </a:p>
        </p:txBody>
      </p:sp>
    </p:spTree>
    <p:extLst>
      <p:ext uri="{BB962C8B-B14F-4D97-AF65-F5344CB8AC3E}">
        <p14:creationId xmlns:p14="http://schemas.microsoft.com/office/powerpoint/2010/main" val="395416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8908-0085-4126-BFEE-68BC27449610}"/>
              </a:ext>
            </a:extLst>
          </p:cNvPr>
          <p:cNvSpPr>
            <a:spLocks noGrp="1"/>
          </p:cNvSpPr>
          <p:nvPr>
            <p:ph type="title"/>
          </p:nvPr>
        </p:nvSpPr>
        <p:spPr/>
        <p:txBody>
          <a:bodyPr>
            <a:normAutofit fontScale="90000"/>
          </a:bodyPr>
          <a:lstStyle/>
          <a:p>
            <a:r>
              <a:rPr lang="en-US" dirty="0"/>
              <a:t>Architectures that “go parallel” are limited</a:t>
            </a:r>
            <a:br>
              <a:rPr lang="en-US" dirty="0"/>
            </a:br>
            <a:r>
              <a:rPr lang="en-US" dirty="0"/>
              <a:t>only by our imaginations (and various tolerances)</a:t>
            </a:r>
          </a:p>
        </p:txBody>
      </p:sp>
      <p:sp>
        <p:nvSpPr>
          <p:cNvPr id="3" name="Content Placeholder 2">
            <a:extLst>
              <a:ext uri="{FF2B5EF4-FFF2-40B4-BE49-F238E27FC236}">
                <a16:creationId xmlns:a16="http://schemas.microsoft.com/office/drawing/2014/main" id="{A949E883-1EA6-43DE-BBD4-C4D69D02A9A1}"/>
              </a:ext>
            </a:extLst>
          </p:cNvPr>
          <p:cNvSpPr>
            <a:spLocks noGrp="1"/>
          </p:cNvSpPr>
          <p:nvPr>
            <p:ph idx="1"/>
          </p:nvPr>
        </p:nvSpPr>
        <p:spPr/>
        <p:txBody>
          <a:bodyPr>
            <a:normAutofit fontScale="92500"/>
          </a:bodyPr>
          <a:lstStyle/>
          <a:p>
            <a:r>
              <a:rPr lang="en-US" dirty="0"/>
              <a:t>SIMD on processors (e.g., MMX, SSE, AVX, DL-Boost, …)</a:t>
            </a:r>
          </a:p>
          <a:p>
            <a:r>
              <a:rPr lang="en-US" dirty="0"/>
              <a:t>GPU – on and off die/package</a:t>
            </a:r>
          </a:p>
          <a:p>
            <a:r>
              <a:rPr lang="en-US" dirty="0"/>
              <a:t>FPGA</a:t>
            </a:r>
          </a:p>
          <a:p>
            <a:r>
              <a:rPr lang="en-US" dirty="0"/>
              <a:t>ASIC (e.g., TPU, many AI start-up chips)</a:t>
            </a:r>
          </a:p>
          <a:p>
            <a:endParaRPr lang="en-US" dirty="0"/>
          </a:p>
          <a:p>
            <a:r>
              <a:rPr lang="en-US" dirty="0">
                <a:solidFill>
                  <a:schemeClr val="bg1"/>
                </a:solidFill>
              </a:rPr>
              <a:t>Why specialize?</a:t>
            </a:r>
          </a:p>
          <a:p>
            <a:pPr lvl="1"/>
            <a:r>
              <a:rPr lang="en-US" dirty="0">
                <a:solidFill>
                  <a:schemeClr val="bg1"/>
                </a:solidFill>
              </a:rPr>
              <a:t>More effective parallelism for a specific domain – *MD/*MT/VLIW/OoO/Pipelines</a:t>
            </a:r>
          </a:p>
          <a:p>
            <a:pPr lvl="1"/>
            <a:r>
              <a:rPr lang="en-US" dirty="0">
                <a:solidFill>
                  <a:schemeClr val="bg1"/>
                </a:solidFill>
              </a:rPr>
              <a:t>More effective use of memory bandwidth – less hardware managed caches</a:t>
            </a:r>
          </a:p>
          <a:p>
            <a:pPr lvl="1"/>
            <a:r>
              <a:rPr lang="en-US" dirty="0">
                <a:solidFill>
                  <a:schemeClr val="bg1"/>
                </a:solidFill>
              </a:rPr>
              <a:t>Eliminate unnecessary accuracy – increase performance by reducing pressures</a:t>
            </a:r>
          </a:p>
          <a:p>
            <a:pPr lvl="1"/>
            <a:r>
              <a:rPr lang="en-US" dirty="0">
                <a:solidFill>
                  <a:schemeClr val="bg1"/>
                </a:solidFill>
              </a:rPr>
              <a:t>Eliminate unnecessary generality – rely on more limited languages/frameworks</a:t>
            </a:r>
          </a:p>
          <a:p>
            <a:endParaRPr lang="en-US" dirty="0"/>
          </a:p>
        </p:txBody>
      </p:sp>
    </p:spTree>
    <p:extLst>
      <p:ext uri="{BB962C8B-B14F-4D97-AF65-F5344CB8AC3E}">
        <p14:creationId xmlns:p14="http://schemas.microsoft.com/office/powerpoint/2010/main" val="1115923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What does a machine look like in a heterogeneous world?</a:t>
            </a:r>
          </a:p>
        </p:txBody>
      </p:sp>
      <p:sp>
        <p:nvSpPr>
          <p:cNvPr id="5" name="Rectangle: Rounded Corners 4">
            <a:extLst>
              <a:ext uri="{FF2B5EF4-FFF2-40B4-BE49-F238E27FC236}">
                <a16:creationId xmlns:a16="http://schemas.microsoft.com/office/drawing/2014/main" id="{848A47C6-D765-4973-B00E-2F5DBC18C3D1}"/>
              </a:ext>
            </a:extLst>
          </p:cNvPr>
          <p:cNvSpPr/>
          <p:nvPr/>
        </p:nvSpPr>
        <p:spPr>
          <a:xfrm>
            <a:off x="1485900" y="2315633"/>
            <a:ext cx="16594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rPr>
              <a:t>CPU</a:t>
            </a:r>
          </a:p>
        </p:txBody>
      </p:sp>
    </p:spTree>
    <p:extLst>
      <p:ext uri="{BB962C8B-B14F-4D97-AF65-F5344CB8AC3E}">
        <p14:creationId xmlns:p14="http://schemas.microsoft.com/office/powerpoint/2010/main" val="97616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1761-FFE8-4BEB-BC98-0907CC61D1DE}"/>
              </a:ext>
            </a:extLst>
          </p:cNvPr>
          <p:cNvSpPr>
            <a:spLocks noGrp="1"/>
          </p:cNvSpPr>
          <p:nvPr>
            <p:ph type="title"/>
          </p:nvPr>
        </p:nvSpPr>
        <p:spPr/>
        <p:txBody>
          <a:bodyPr/>
          <a:lstStyle/>
          <a:p>
            <a:r>
              <a:rPr lang="en-US" dirty="0"/>
              <a:t>pet peeves</a:t>
            </a:r>
          </a:p>
        </p:txBody>
      </p:sp>
      <p:sp>
        <p:nvSpPr>
          <p:cNvPr id="3" name="Rectangle: Rounded Corners 2">
            <a:extLst>
              <a:ext uri="{FF2B5EF4-FFF2-40B4-BE49-F238E27FC236}">
                <a16:creationId xmlns:a16="http://schemas.microsoft.com/office/drawing/2014/main" id="{2FCF0BD9-A824-4A79-B55D-F6318BD6DD39}"/>
              </a:ext>
            </a:extLst>
          </p:cNvPr>
          <p:cNvSpPr/>
          <p:nvPr/>
        </p:nvSpPr>
        <p:spPr>
          <a:xfrm>
            <a:off x="1485900" y="2315633"/>
            <a:ext cx="16594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rPr>
              <a:t>CPU</a:t>
            </a:r>
          </a:p>
        </p:txBody>
      </p:sp>
      <p:sp>
        <p:nvSpPr>
          <p:cNvPr id="4" name="TextBox 3">
            <a:extLst>
              <a:ext uri="{FF2B5EF4-FFF2-40B4-BE49-F238E27FC236}">
                <a16:creationId xmlns:a16="http://schemas.microsoft.com/office/drawing/2014/main" id="{46E771A9-A9DA-42D2-8A34-6825D7D22409}"/>
              </a:ext>
            </a:extLst>
          </p:cNvPr>
          <p:cNvSpPr txBox="1"/>
          <p:nvPr/>
        </p:nvSpPr>
        <p:spPr>
          <a:xfrm>
            <a:off x="3644900" y="1384300"/>
            <a:ext cx="8014758" cy="4832092"/>
          </a:xfrm>
          <a:prstGeom prst="rect">
            <a:avLst/>
          </a:prstGeom>
          <a:noFill/>
        </p:spPr>
        <p:txBody>
          <a:bodyPr wrap="none" rtlCol="0">
            <a:spAutoFit/>
          </a:bodyPr>
          <a:lstStyle/>
          <a:p>
            <a:r>
              <a:rPr lang="en-US" sz="2800" dirty="0"/>
              <a:t>CPU mean “central” processing unit</a:t>
            </a:r>
          </a:p>
          <a:p>
            <a:r>
              <a:rPr lang="en-US" sz="2800" i="1" dirty="0"/>
              <a:t>every computer has one, or more CPUs, by definition</a:t>
            </a:r>
          </a:p>
          <a:p>
            <a:endParaRPr lang="en-US" sz="2800" dirty="0"/>
          </a:p>
          <a:p>
            <a:r>
              <a:rPr lang="en-US" sz="2800" dirty="0"/>
              <a:t>Maybe a better term is “</a:t>
            </a:r>
            <a:r>
              <a:rPr lang="en-US" sz="2800" i="1" dirty="0"/>
              <a:t>most</a:t>
            </a:r>
            <a:r>
              <a:rPr lang="en-US" sz="2800" dirty="0"/>
              <a:t> central processing unit”</a:t>
            </a:r>
            <a:br>
              <a:rPr lang="en-US" sz="2800" dirty="0"/>
            </a:br>
            <a:r>
              <a:rPr lang="en-US" sz="2800" dirty="0"/>
              <a:t>since in a heterogeneous world, we will have many </a:t>
            </a:r>
          </a:p>
          <a:p>
            <a:r>
              <a:rPr lang="en-US" sz="2800" dirty="0"/>
              <a:t>(diverse)processing units</a:t>
            </a:r>
          </a:p>
          <a:p>
            <a:endParaRPr lang="en-US" sz="2800" dirty="0"/>
          </a:p>
          <a:p>
            <a:r>
              <a:rPr lang="en-US" sz="2800" dirty="0"/>
              <a:t>A sort of “who is in charge” (at least at first)</a:t>
            </a:r>
          </a:p>
          <a:p>
            <a:endParaRPr lang="en-US" sz="2800" dirty="0"/>
          </a:p>
          <a:p>
            <a:endParaRPr lang="en-US" sz="2800" dirty="0"/>
          </a:p>
          <a:p>
            <a:r>
              <a:rPr lang="en-US" sz="2800" dirty="0"/>
              <a:t>CPU does NOT mean microprocessor</a:t>
            </a:r>
          </a:p>
        </p:txBody>
      </p:sp>
    </p:spTree>
    <p:extLst>
      <p:ext uri="{BB962C8B-B14F-4D97-AF65-F5344CB8AC3E}">
        <p14:creationId xmlns:p14="http://schemas.microsoft.com/office/powerpoint/2010/main" val="154924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What does a machine look like in a heterogeneous world?</a:t>
            </a:r>
          </a:p>
        </p:txBody>
      </p:sp>
      <p:sp>
        <p:nvSpPr>
          <p:cNvPr id="5" name="Rectangle: Rounded Corners 4">
            <a:extLst>
              <a:ext uri="{FF2B5EF4-FFF2-40B4-BE49-F238E27FC236}">
                <a16:creationId xmlns:a16="http://schemas.microsoft.com/office/drawing/2014/main" id="{848A47C6-D765-4973-B00E-2F5DBC18C3D1}"/>
              </a:ext>
            </a:extLst>
          </p:cNvPr>
          <p:cNvSpPr/>
          <p:nvPr/>
        </p:nvSpPr>
        <p:spPr>
          <a:xfrm>
            <a:off x="1485900" y="2315633"/>
            <a:ext cx="16594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rPr>
              <a:t>CPU</a:t>
            </a:r>
          </a:p>
        </p:txBody>
      </p:sp>
      <p:pic>
        <p:nvPicPr>
          <p:cNvPr id="3" name="Picture 2">
            <a:extLst>
              <a:ext uri="{FF2B5EF4-FFF2-40B4-BE49-F238E27FC236}">
                <a16:creationId xmlns:a16="http://schemas.microsoft.com/office/drawing/2014/main" id="{3C19A41B-3B32-42CF-A849-A53097AB2DDC}"/>
              </a:ext>
            </a:extLst>
          </p:cNvPr>
          <p:cNvPicPr>
            <a:picLocks noChangeAspect="1"/>
          </p:cNvPicPr>
          <p:nvPr/>
        </p:nvPicPr>
        <p:blipFill>
          <a:blip r:embed="rId2"/>
          <a:stretch>
            <a:fillRect/>
          </a:stretch>
        </p:blipFill>
        <p:spPr>
          <a:xfrm>
            <a:off x="3911366" y="2047593"/>
            <a:ext cx="1782250" cy="1893640"/>
          </a:xfrm>
          <a:prstGeom prst="rect">
            <a:avLst/>
          </a:prstGeom>
        </p:spPr>
      </p:pic>
      <p:sp>
        <p:nvSpPr>
          <p:cNvPr id="6" name="TextBox 5">
            <a:extLst>
              <a:ext uri="{FF2B5EF4-FFF2-40B4-BE49-F238E27FC236}">
                <a16:creationId xmlns:a16="http://schemas.microsoft.com/office/drawing/2014/main" id="{365E637C-17E8-4F7D-9286-467559AAAFA5}"/>
              </a:ext>
            </a:extLst>
          </p:cNvPr>
          <p:cNvSpPr txBox="1"/>
          <p:nvPr/>
        </p:nvSpPr>
        <p:spPr>
          <a:xfrm>
            <a:off x="5575300" y="2532748"/>
            <a:ext cx="1337867" cy="923330"/>
          </a:xfrm>
          <a:prstGeom prst="rect">
            <a:avLst/>
          </a:prstGeom>
          <a:noFill/>
        </p:spPr>
        <p:txBody>
          <a:bodyPr wrap="none" rtlCol="0">
            <a:spAutoFit/>
          </a:bodyPr>
          <a:lstStyle/>
          <a:p>
            <a:r>
              <a:rPr lang="en-US" sz="5400" b="1" dirty="0">
                <a:solidFill>
                  <a:srgbClr val="7BBF6A"/>
                </a:solidFill>
              </a:rPr>
              <a:t>Yes!</a:t>
            </a:r>
          </a:p>
        </p:txBody>
      </p:sp>
    </p:spTree>
    <p:extLst>
      <p:ext uri="{BB962C8B-B14F-4D97-AF65-F5344CB8AC3E}">
        <p14:creationId xmlns:p14="http://schemas.microsoft.com/office/powerpoint/2010/main" val="4048228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What does a machine look like in a heterogeneous world?</a:t>
            </a:r>
          </a:p>
        </p:txBody>
      </p:sp>
      <p:sp>
        <p:nvSpPr>
          <p:cNvPr id="5" name="Rectangle: Rounded Corners 4">
            <a:extLst>
              <a:ext uri="{FF2B5EF4-FFF2-40B4-BE49-F238E27FC236}">
                <a16:creationId xmlns:a16="http://schemas.microsoft.com/office/drawing/2014/main" id="{848A47C6-D765-4973-B00E-2F5DBC18C3D1}"/>
              </a:ext>
            </a:extLst>
          </p:cNvPr>
          <p:cNvSpPr/>
          <p:nvPr/>
        </p:nvSpPr>
        <p:spPr>
          <a:xfrm>
            <a:off x="1485900" y="2315633"/>
            <a:ext cx="16594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rPr>
              <a:t>CPU</a:t>
            </a:r>
          </a:p>
        </p:txBody>
      </p:sp>
      <p:sp>
        <p:nvSpPr>
          <p:cNvPr id="7" name="Rectangle: Rounded Corners 6">
            <a:extLst>
              <a:ext uri="{FF2B5EF4-FFF2-40B4-BE49-F238E27FC236}">
                <a16:creationId xmlns:a16="http://schemas.microsoft.com/office/drawing/2014/main" id="{A585C073-9D6D-427D-8D07-064A8D3E4B67}"/>
              </a:ext>
            </a:extLst>
          </p:cNvPr>
          <p:cNvSpPr/>
          <p:nvPr/>
        </p:nvSpPr>
        <p:spPr>
          <a:xfrm>
            <a:off x="1485900" y="4375588"/>
            <a:ext cx="16594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rPr>
              <a:t>CPU</a:t>
            </a:r>
          </a:p>
        </p:txBody>
      </p:sp>
      <p:pic>
        <p:nvPicPr>
          <p:cNvPr id="8" name="Picture 7">
            <a:extLst>
              <a:ext uri="{FF2B5EF4-FFF2-40B4-BE49-F238E27FC236}">
                <a16:creationId xmlns:a16="http://schemas.microsoft.com/office/drawing/2014/main" id="{F8280D68-F7BF-47B6-9649-C07DD2A534D7}"/>
              </a:ext>
            </a:extLst>
          </p:cNvPr>
          <p:cNvPicPr>
            <a:picLocks noChangeAspect="1"/>
          </p:cNvPicPr>
          <p:nvPr/>
        </p:nvPicPr>
        <p:blipFill>
          <a:blip r:embed="rId2"/>
          <a:stretch>
            <a:fillRect/>
          </a:stretch>
        </p:blipFill>
        <p:spPr>
          <a:xfrm>
            <a:off x="6248166" y="4216168"/>
            <a:ext cx="1782250" cy="1893640"/>
          </a:xfrm>
          <a:prstGeom prst="rect">
            <a:avLst/>
          </a:prstGeom>
        </p:spPr>
      </p:pic>
      <p:sp>
        <p:nvSpPr>
          <p:cNvPr id="9" name="TextBox 8">
            <a:extLst>
              <a:ext uri="{FF2B5EF4-FFF2-40B4-BE49-F238E27FC236}">
                <a16:creationId xmlns:a16="http://schemas.microsoft.com/office/drawing/2014/main" id="{2FDEE60D-2D2B-4309-B330-0604342C2126}"/>
              </a:ext>
            </a:extLst>
          </p:cNvPr>
          <p:cNvSpPr txBox="1"/>
          <p:nvPr/>
        </p:nvSpPr>
        <p:spPr>
          <a:xfrm>
            <a:off x="7912100" y="4701323"/>
            <a:ext cx="3147978" cy="923330"/>
          </a:xfrm>
          <a:prstGeom prst="rect">
            <a:avLst/>
          </a:prstGeom>
          <a:noFill/>
        </p:spPr>
        <p:txBody>
          <a:bodyPr wrap="none" rtlCol="0">
            <a:spAutoFit/>
          </a:bodyPr>
          <a:lstStyle/>
          <a:p>
            <a:r>
              <a:rPr lang="en-US" sz="5400" b="1" dirty="0">
                <a:solidFill>
                  <a:srgbClr val="7BBF6A"/>
                </a:solidFill>
              </a:rPr>
              <a:t>Of course!</a:t>
            </a:r>
          </a:p>
        </p:txBody>
      </p:sp>
      <p:sp>
        <p:nvSpPr>
          <p:cNvPr id="10" name="Rectangle: Rounded Corners 9">
            <a:extLst>
              <a:ext uri="{FF2B5EF4-FFF2-40B4-BE49-F238E27FC236}">
                <a16:creationId xmlns:a16="http://schemas.microsoft.com/office/drawing/2014/main" id="{1BE93EAF-DE76-4FFD-9C2F-3DC2812F3E6C}"/>
              </a:ext>
            </a:extLst>
          </p:cNvPr>
          <p:cNvSpPr/>
          <p:nvPr/>
        </p:nvSpPr>
        <p:spPr>
          <a:xfrm>
            <a:off x="3919949" y="4375588"/>
            <a:ext cx="16594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rPr>
              <a:t>GPU</a:t>
            </a:r>
          </a:p>
        </p:txBody>
      </p:sp>
      <p:cxnSp>
        <p:nvCxnSpPr>
          <p:cNvPr id="11" name="Straight Connector 10">
            <a:extLst>
              <a:ext uri="{FF2B5EF4-FFF2-40B4-BE49-F238E27FC236}">
                <a16:creationId xmlns:a16="http://schemas.microsoft.com/office/drawing/2014/main" id="{24A0DA86-5938-4585-B876-78CFA5FA5645}"/>
              </a:ext>
            </a:extLst>
          </p:cNvPr>
          <p:cNvCxnSpPr>
            <a:cxnSpLocks/>
            <a:stCxn id="7" idx="3"/>
            <a:endCxn id="10" idx="1"/>
          </p:cNvCxnSpPr>
          <p:nvPr/>
        </p:nvCxnSpPr>
        <p:spPr>
          <a:xfrm>
            <a:off x="3145367" y="5162988"/>
            <a:ext cx="77458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DCDA11-B25B-4B61-8FC4-14C84B3943D4}"/>
              </a:ext>
            </a:extLst>
          </p:cNvPr>
          <p:cNvSpPr txBox="1"/>
          <p:nvPr/>
        </p:nvSpPr>
        <p:spPr>
          <a:xfrm>
            <a:off x="4205074" y="2118787"/>
            <a:ext cx="7650684" cy="1077218"/>
          </a:xfrm>
          <a:prstGeom prst="rect">
            <a:avLst/>
          </a:prstGeom>
          <a:noFill/>
        </p:spPr>
        <p:txBody>
          <a:bodyPr wrap="none" rtlCol="0">
            <a:spAutoFit/>
          </a:bodyPr>
          <a:lstStyle/>
          <a:p>
            <a:pPr>
              <a:tabLst>
                <a:tab pos="1028700" algn="l"/>
              </a:tabLst>
            </a:pPr>
            <a:r>
              <a:rPr lang="en-US" sz="3200" dirty="0"/>
              <a:t>Key:	Each processing unit (PU) can be doing</a:t>
            </a:r>
            <a:br>
              <a:rPr lang="en-US" sz="3200" dirty="0"/>
            </a:br>
            <a:r>
              <a:rPr lang="en-US" sz="3200" dirty="0"/>
              <a:t>	work at the same time (in parallel)</a:t>
            </a:r>
          </a:p>
        </p:txBody>
      </p:sp>
    </p:spTree>
    <p:extLst>
      <p:ext uri="{BB962C8B-B14F-4D97-AF65-F5344CB8AC3E}">
        <p14:creationId xmlns:p14="http://schemas.microsoft.com/office/powerpoint/2010/main" val="2510433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E7B87-67B7-41EA-9C10-B1FCAC103583}"/>
              </a:ext>
            </a:extLst>
          </p:cNvPr>
          <p:cNvSpPr>
            <a:spLocks noGrp="1"/>
          </p:cNvSpPr>
          <p:nvPr>
            <p:ph type="title"/>
          </p:nvPr>
        </p:nvSpPr>
        <p:spPr/>
        <p:txBody>
          <a:bodyPr/>
          <a:lstStyle/>
          <a:p>
            <a:r>
              <a:rPr lang="en-US" dirty="0"/>
              <a:t>Computer trends: Parallel and Heterogeneous</a:t>
            </a:r>
          </a:p>
        </p:txBody>
      </p:sp>
      <p:sp>
        <p:nvSpPr>
          <p:cNvPr id="5" name="Content Placeholder 4">
            <a:extLst>
              <a:ext uri="{FF2B5EF4-FFF2-40B4-BE49-F238E27FC236}">
                <a16:creationId xmlns:a16="http://schemas.microsoft.com/office/drawing/2014/main" id="{9E1D52CE-EE5C-490B-A793-C3FBD8BCCF09}"/>
              </a:ext>
            </a:extLst>
          </p:cNvPr>
          <p:cNvSpPr>
            <a:spLocks noGrp="1"/>
          </p:cNvSpPr>
          <p:nvPr>
            <p:ph idx="1"/>
          </p:nvPr>
        </p:nvSpPr>
        <p:spPr/>
        <p:txBody>
          <a:bodyPr>
            <a:normAutofit lnSpcReduction="10000"/>
          </a:bodyPr>
          <a:lstStyle/>
          <a:p>
            <a:r>
              <a:rPr lang="en-US" dirty="0"/>
              <a:t>Our quest for more performance is eternal;</a:t>
            </a:r>
            <a:br>
              <a:rPr lang="en-US" dirty="0"/>
            </a:br>
            <a:r>
              <a:rPr lang="en-US" dirty="0"/>
              <a:t>how we obtain it adopts to the times.</a:t>
            </a:r>
          </a:p>
          <a:p>
            <a:r>
              <a:rPr lang="en-US" dirty="0"/>
              <a:t>Once upon a time… a system was a CPU, and we made the CPUs faster and faster over time… 1950s, 1960s, 1970s, 1980s, 1990s, 2000s…</a:t>
            </a:r>
          </a:p>
          <a:p>
            <a:endParaRPr lang="en-US" dirty="0"/>
          </a:p>
          <a:p>
            <a:pPr marL="0" indent="0">
              <a:buNone/>
            </a:pPr>
            <a:r>
              <a:rPr lang="en-US" dirty="0"/>
              <a:t>We feared it was unravelling in the mid-1980s, but we were off by two decades.</a:t>
            </a:r>
          </a:p>
          <a:p>
            <a:pPr marL="0" indent="0">
              <a:buNone/>
            </a:pPr>
            <a:endParaRPr lang="en-US" dirty="0"/>
          </a:p>
          <a:p>
            <a:pPr marL="0" indent="0">
              <a:buNone/>
            </a:pPr>
            <a:r>
              <a:rPr lang="en-US" dirty="0"/>
              <a:t>By 2006, any frequency scaling ended for all intensive purposes.</a:t>
            </a:r>
          </a:p>
        </p:txBody>
      </p:sp>
    </p:spTree>
    <p:extLst>
      <p:ext uri="{BB962C8B-B14F-4D97-AF65-F5344CB8AC3E}">
        <p14:creationId xmlns:p14="http://schemas.microsoft.com/office/powerpoint/2010/main" val="7108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What does a machine look like in a heterogeneous world?</a:t>
            </a:r>
          </a:p>
        </p:txBody>
      </p:sp>
      <p:sp>
        <p:nvSpPr>
          <p:cNvPr id="5" name="Rectangle: Rounded Corners 4">
            <a:extLst>
              <a:ext uri="{FF2B5EF4-FFF2-40B4-BE49-F238E27FC236}">
                <a16:creationId xmlns:a16="http://schemas.microsoft.com/office/drawing/2014/main" id="{848A47C6-D765-4973-B00E-2F5DBC18C3D1}"/>
              </a:ext>
            </a:extLst>
          </p:cNvPr>
          <p:cNvSpPr/>
          <p:nvPr/>
        </p:nvSpPr>
        <p:spPr>
          <a:xfrm>
            <a:off x="1460501" y="1799308"/>
            <a:ext cx="1009940" cy="958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CPU</a:t>
            </a:r>
          </a:p>
        </p:txBody>
      </p:sp>
      <p:sp>
        <p:nvSpPr>
          <p:cNvPr id="7" name="Rectangle: Rounded Corners 6">
            <a:extLst>
              <a:ext uri="{FF2B5EF4-FFF2-40B4-BE49-F238E27FC236}">
                <a16:creationId xmlns:a16="http://schemas.microsoft.com/office/drawing/2014/main" id="{A585C073-9D6D-427D-8D07-064A8D3E4B67}"/>
              </a:ext>
            </a:extLst>
          </p:cNvPr>
          <p:cNvSpPr/>
          <p:nvPr/>
        </p:nvSpPr>
        <p:spPr>
          <a:xfrm>
            <a:off x="1460501" y="2873360"/>
            <a:ext cx="1009940" cy="958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CPU</a:t>
            </a:r>
          </a:p>
        </p:txBody>
      </p:sp>
      <p:sp>
        <p:nvSpPr>
          <p:cNvPr id="10" name="Rectangle: Rounded Corners 9">
            <a:extLst>
              <a:ext uri="{FF2B5EF4-FFF2-40B4-BE49-F238E27FC236}">
                <a16:creationId xmlns:a16="http://schemas.microsoft.com/office/drawing/2014/main" id="{1BE93EAF-DE76-4FFD-9C2F-3DC2812F3E6C}"/>
              </a:ext>
            </a:extLst>
          </p:cNvPr>
          <p:cNvSpPr/>
          <p:nvPr/>
        </p:nvSpPr>
        <p:spPr>
          <a:xfrm>
            <a:off x="2835768" y="2873360"/>
            <a:ext cx="1009940" cy="958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GPU</a:t>
            </a:r>
          </a:p>
        </p:txBody>
      </p:sp>
      <p:cxnSp>
        <p:nvCxnSpPr>
          <p:cNvPr id="11" name="Straight Connector 10">
            <a:extLst>
              <a:ext uri="{FF2B5EF4-FFF2-40B4-BE49-F238E27FC236}">
                <a16:creationId xmlns:a16="http://schemas.microsoft.com/office/drawing/2014/main" id="{24A0DA86-5938-4585-B876-78CFA5FA5645}"/>
              </a:ext>
            </a:extLst>
          </p:cNvPr>
          <p:cNvCxnSpPr>
            <a:cxnSpLocks/>
            <a:stCxn id="7" idx="3"/>
            <a:endCxn id="10" idx="1"/>
          </p:cNvCxnSpPr>
          <p:nvPr/>
        </p:nvCxnSpPr>
        <p:spPr>
          <a:xfrm>
            <a:off x="2470441" y="3352566"/>
            <a:ext cx="36532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414F89B-462C-4483-8110-49FB5E8ACF16}"/>
              </a:ext>
            </a:extLst>
          </p:cNvPr>
          <p:cNvSpPr/>
          <p:nvPr/>
        </p:nvSpPr>
        <p:spPr>
          <a:xfrm>
            <a:off x="6527311" y="1717453"/>
            <a:ext cx="1009940" cy="958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CPU</a:t>
            </a:r>
          </a:p>
        </p:txBody>
      </p:sp>
      <p:sp>
        <p:nvSpPr>
          <p:cNvPr id="14" name="Rectangle: Rounded Corners 13">
            <a:extLst>
              <a:ext uri="{FF2B5EF4-FFF2-40B4-BE49-F238E27FC236}">
                <a16:creationId xmlns:a16="http://schemas.microsoft.com/office/drawing/2014/main" id="{962085C7-30E1-47D3-9504-A6E71F13BBA8}"/>
              </a:ext>
            </a:extLst>
          </p:cNvPr>
          <p:cNvSpPr/>
          <p:nvPr/>
        </p:nvSpPr>
        <p:spPr>
          <a:xfrm>
            <a:off x="6527311" y="3917483"/>
            <a:ext cx="1009940" cy="958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CPU</a:t>
            </a:r>
          </a:p>
        </p:txBody>
      </p:sp>
      <p:sp>
        <p:nvSpPr>
          <p:cNvPr id="15" name="Rectangle: Rounded Corners 14">
            <a:extLst>
              <a:ext uri="{FF2B5EF4-FFF2-40B4-BE49-F238E27FC236}">
                <a16:creationId xmlns:a16="http://schemas.microsoft.com/office/drawing/2014/main" id="{9FBBB380-0181-4FFB-8792-D4AA445F7482}"/>
              </a:ext>
            </a:extLst>
          </p:cNvPr>
          <p:cNvSpPr/>
          <p:nvPr/>
        </p:nvSpPr>
        <p:spPr>
          <a:xfrm>
            <a:off x="7870083" y="3352566"/>
            <a:ext cx="1009940" cy="958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GPU</a:t>
            </a:r>
          </a:p>
        </p:txBody>
      </p:sp>
      <p:cxnSp>
        <p:nvCxnSpPr>
          <p:cNvPr id="16" name="Straight Connector 15">
            <a:extLst>
              <a:ext uri="{FF2B5EF4-FFF2-40B4-BE49-F238E27FC236}">
                <a16:creationId xmlns:a16="http://schemas.microsoft.com/office/drawing/2014/main" id="{87417CC4-148C-4FFD-B879-FC384CE55B37}"/>
              </a:ext>
            </a:extLst>
          </p:cNvPr>
          <p:cNvCxnSpPr>
            <a:cxnSpLocks/>
            <a:stCxn id="14" idx="3"/>
            <a:endCxn id="15" idx="1"/>
          </p:cNvCxnSpPr>
          <p:nvPr/>
        </p:nvCxnSpPr>
        <p:spPr>
          <a:xfrm flipV="1">
            <a:off x="7537251" y="3831772"/>
            <a:ext cx="332832" cy="5649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2260621-8552-4A82-94C1-9EB0726C7FBA}"/>
              </a:ext>
            </a:extLst>
          </p:cNvPr>
          <p:cNvSpPr/>
          <p:nvPr/>
        </p:nvSpPr>
        <p:spPr>
          <a:xfrm>
            <a:off x="7801075" y="1717453"/>
            <a:ext cx="1009940" cy="958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CPU</a:t>
            </a:r>
          </a:p>
        </p:txBody>
      </p:sp>
      <p:cxnSp>
        <p:nvCxnSpPr>
          <p:cNvPr id="18" name="Straight Connector 17">
            <a:extLst>
              <a:ext uri="{FF2B5EF4-FFF2-40B4-BE49-F238E27FC236}">
                <a16:creationId xmlns:a16="http://schemas.microsoft.com/office/drawing/2014/main" id="{E048E9B1-59E1-492D-B30E-3C2D7C984B51}"/>
              </a:ext>
            </a:extLst>
          </p:cNvPr>
          <p:cNvCxnSpPr>
            <a:cxnSpLocks/>
          </p:cNvCxnSpPr>
          <p:nvPr/>
        </p:nvCxnSpPr>
        <p:spPr>
          <a:xfrm>
            <a:off x="7537251" y="2196659"/>
            <a:ext cx="26382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3A6663C-580F-4468-8614-D47B25778396}"/>
              </a:ext>
            </a:extLst>
          </p:cNvPr>
          <p:cNvSpPr/>
          <p:nvPr/>
        </p:nvSpPr>
        <p:spPr>
          <a:xfrm>
            <a:off x="7900222" y="4537964"/>
            <a:ext cx="1009940" cy="958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GPU</a:t>
            </a:r>
          </a:p>
        </p:txBody>
      </p:sp>
      <p:cxnSp>
        <p:nvCxnSpPr>
          <p:cNvPr id="25" name="Straight Connector 24">
            <a:extLst>
              <a:ext uri="{FF2B5EF4-FFF2-40B4-BE49-F238E27FC236}">
                <a16:creationId xmlns:a16="http://schemas.microsoft.com/office/drawing/2014/main" id="{93FC61CA-F49C-4145-9C02-F7F5C602AD02}"/>
              </a:ext>
            </a:extLst>
          </p:cNvPr>
          <p:cNvCxnSpPr>
            <a:cxnSpLocks/>
            <a:stCxn id="14" idx="3"/>
            <a:endCxn id="24" idx="1"/>
          </p:cNvCxnSpPr>
          <p:nvPr/>
        </p:nvCxnSpPr>
        <p:spPr>
          <a:xfrm>
            <a:off x="7537251" y="4396689"/>
            <a:ext cx="362971" cy="62048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B8DEC503-8813-4D3A-932C-EE2F72FCB076}"/>
              </a:ext>
            </a:extLst>
          </p:cNvPr>
          <p:cNvPicPr>
            <a:picLocks noChangeAspect="1"/>
          </p:cNvPicPr>
          <p:nvPr/>
        </p:nvPicPr>
        <p:blipFill>
          <a:blip r:embed="rId2"/>
          <a:stretch>
            <a:fillRect/>
          </a:stretch>
        </p:blipFill>
        <p:spPr>
          <a:xfrm>
            <a:off x="9389939" y="3734750"/>
            <a:ext cx="1084665" cy="1152456"/>
          </a:xfrm>
          <a:prstGeom prst="rect">
            <a:avLst/>
          </a:prstGeom>
        </p:spPr>
      </p:pic>
      <p:pic>
        <p:nvPicPr>
          <p:cNvPr id="50" name="Picture 49">
            <a:extLst>
              <a:ext uri="{FF2B5EF4-FFF2-40B4-BE49-F238E27FC236}">
                <a16:creationId xmlns:a16="http://schemas.microsoft.com/office/drawing/2014/main" id="{FC923CC4-58DB-480D-95D4-039271819E7D}"/>
              </a:ext>
            </a:extLst>
          </p:cNvPr>
          <p:cNvPicPr>
            <a:picLocks noChangeAspect="1"/>
          </p:cNvPicPr>
          <p:nvPr/>
        </p:nvPicPr>
        <p:blipFill>
          <a:blip r:embed="rId2"/>
          <a:stretch>
            <a:fillRect/>
          </a:stretch>
        </p:blipFill>
        <p:spPr>
          <a:xfrm>
            <a:off x="9227536" y="1562459"/>
            <a:ext cx="1084665" cy="1152456"/>
          </a:xfrm>
          <a:prstGeom prst="rect">
            <a:avLst/>
          </a:prstGeom>
        </p:spPr>
      </p:pic>
      <p:sp>
        <p:nvSpPr>
          <p:cNvPr id="51" name="TextBox 50">
            <a:extLst>
              <a:ext uri="{FF2B5EF4-FFF2-40B4-BE49-F238E27FC236}">
                <a16:creationId xmlns:a16="http://schemas.microsoft.com/office/drawing/2014/main" id="{A6E50C91-EE1F-4966-A442-300556E0CA41}"/>
              </a:ext>
            </a:extLst>
          </p:cNvPr>
          <p:cNvSpPr txBox="1"/>
          <p:nvPr/>
        </p:nvSpPr>
        <p:spPr>
          <a:xfrm>
            <a:off x="10324412" y="1717453"/>
            <a:ext cx="1337867" cy="923330"/>
          </a:xfrm>
          <a:prstGeom prst="rect">
            <a:avLst/>
          </a:prstGeom>
          <a:noFill/>
        </p:spPr>
        <p:txBody>
          <a:bodyPr wrap="none" rtlCol="0">
            <a:spAutoFit/>
          </a:bodyPr>
          <a:lstStyle/>
          <a:p>
            <a:r>
              <a:rPr lang="en-US" sz="5400" b="1" dirty="0">
                <a:solidFill>
                  <a:srgbClr val="7BBF6A"/>
                </a:solidFill>
              </a:rPr>
              <a:t>Yes!</a:t>
            </a:r>
          </a:p>
        </p:txBody>
      </p:sp>
      <p:sp>
        <p:nvSpPr>
          <p:cNvPr id="52" name="TextBox 51">
            <a:extLst>
              <a:ext uri="{FF2B5EF4-FFF2-40B4-BE49-F238E27FC236}">
                <a16:creationId xmlns:a16="http://schemas.microsoft.com/office/drawing/2014/main" id="{4BA58ACF-A90F-4CCA-8B8B-7460F0E28B97}"/>
              </a:ext>
            </a:extLst>
          </p:cNvPr>
          <p:cNvSpPr txBox="1"/>
          <p:nvPr/>
        </p:nvSpPr>
        <p:spPr>
          <a:xfrm>
            <a:off x="10510041" y="3828435"/>
            <a:ext cx="1337867" cy="923330"/>
          </a:xfrm>
          <a:prstGeom prst="rect">
            <a:avLst/>
          </a:prstGeom>
          <a:noFill/>
        </p:spPr>
        <p:txBody>
          <a:bodyPr wrap="none" rtlCol="0">
            <a:spAutoFit/>
          </a:bodyPr>
          <a:lstStyle/>
          <a:p>
            <a:r>
              <a:rPr lang="en-US" sz="5400" b="1" dirty="0">
                <a:solidFill>
                  <a:srgbClr val="7BBF6A"/>
                </a:solidFill>
              </a:rPr>
              <a:t>Yes!</a:t>
            </a:r>
          </a:p>
        </p:txBody>
      </p:sp>
    </p:spTree>
    <p:extLst>
      <p:ext uri="{BB962C8B-B14F-4D97-AF65-F5344CB8AC3E}">
        <p14:creationId xmlns:p14="http://schemas.microsoft.com/office/powerpoint/2010/main" val="117604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What does a machine look like in a heterogeneous world?</a:t>
            </a:r>
          </a:p>
        </p:txBody>
      </p:sp>
      <p:sp>
        <p:nvSpPr>
          <p:cNvPr id="5" name="Rectangle: Rounded Corners 4">
            <a:extLst>
              <a:ext uri="{FF2B5EF4-FFF2-40B4-BE49-F238E27FC236}">
                <a16:creationId xmlns:a16="http://schemas.microsoft.com/office/drawing/2014/main" id="{848A47C6-D765-4973-B00E-2F5DBC18C3D1}"/>
              </a:ext>
            </a:extLst>
          </p:cNvPr>
          <p:cNvSpPr/>
          <p:nvPr/>
        </p:nvSpPr>
        <p:spPr>
          <a:xfrm>
            <a:off x="1460501" y="1824708"/>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CPU</a:t>
            </a:r>
          </a:p>
        </p:txBody>
      </p:sp>
      <p:sp>
        <p:nvSpPr>
          <p:cNvPr id="7" name="Rectangle: Rounded Corners 6">
            <a:extLst>
              <a:ext uri="{FF2B5EF4-FFF2-40B4-BE49-F238E27FC236}">
                <a16:creationId xmlns:a16="http://schemas.microsoft.com/office/drawing/2014/main" id="{A585C073-9D6D-427D-8D07-064A8D3E4B67}"/>
              </a:ext>
            </a:extLst>
          </p:cNvPr>
          <p:cNvSpPr/>
          <p:nvPr/>
        </p:nvSpPr>
        <p:spPr>
          <a:xfrm>
            <a:off x="1460501" y="2876870"/>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CPU</a:t>
            </a:r>
          </a:p>
        </p:txBody>
      </p:sp>
      <p:sp>
        <p:nvSpPr>
          <p:cNvPr id="10" name="Rectangle: Rounded Corners 9">
            <a:extLst>
              <a:ext uri="{FF2B5EF4-FFF2-40B4-BE49-F238E27FC236}">
                <a16:creationId xmlns:a16="http://schemas.microsoft.com/office/drawing/2014/main" id="{1BE93EAF-DE76-4FFD-9C2F-3DC2812F3E6C}"/>
              </a:ext>
            </a:extLst>
          </p:cNvPr>
          <p:cNvSpPr/>
          <p:nvPr/>
        </p:nvSpPr>
        <p:spPr>
          <a:xfrm>
            <a:off x="2734265" y="2876870"/>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GPU</a:t>
            </a:r>
          </a:p>
        </p:txBody>
      </p:sp>
      <p:cxnSp>
        <p:nvCxnSpPr>
          <p:cNvPr id="11" name="Straight Connector 10">
            <a:extLst>
              <a:ext uri="{FF2B5EF4-FFF2-40B4-BE49-F238E27FC236}">
                <a16:creationId xmlns:a16="http://schemas.microsoft.com/office/drawing/2014/main" id="{24A0DA86-5938-4585-B876-78CFA5FA5645}"/>
              </a:ext>
            </a:extLst>
          </p:cNvPr>
          <p:cNvCxnSpPr>
            <a:cxnSpLocks/>
            <a:stCxn id="7" idx="3"/>
            <a:endCxn id="10" idx="1"/>
          </p:cNvCxnSpPr>
          <p:nvPr/>
        </p:nvCxnSpPr>
        <p:spPr>
          <a:xfrm>
            <a:off x="2269536" y="3260749"/>
            <a:ext cx="46472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414F89B-462C-4483-8110-49FB5E8ACF16}"/>
              </a:ext>
            </a:extLst>
          </p:cNvPr>
          <p:cNvSpPr/>
          <p:nvPr/>
        </p:nvSpPr>
        <p:spPr>
          <a:xfrm>
            <a:off x="1460501" y="3947412"/>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CPU</a:t>
            </a:r>
          </a:p>
        </p:txBody>
      </p:sp>
      <p:sp>
        <p:nvSpPr>
          <p:cNvPr id="14" name="Rectangle: Rounded Corners 13">
            <a:extLst>
              <a:ext uri="{FF2B5EF4-FFF2-40B4-BE49-F238E27FC236}">
                <a16:creationId xmlns:a16="http://schemas.microsoft.com/office/drawing/2014/main" id="{962085C7-30E1-47D3-9504-A6E71F13BBA8}"/>
              </a:ext>
            </a:extLst>
          </p:cNvPr>
          <p:cNvSpPr/>
          <p:nvPr/>
        </p:nvSpPr>
        <p:spPr>
          <a:xfrm>
            <a:off x="1442369" y="5362873"/>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CPU</a:t>
            </a:r>
          </a:p>
        </p:txBody>
      </p:sp>
      <p:sp>
        <p:nvSpPr>
          <p:cNvPr id="15" name="Rectangle: Rounded Corners 14">
            <a:extLst>
              <a:ext uri="{FF2B5EF4-FFF2-40B4-BE49-F238E27FC236}">
                <a16:creationId xmlns:a16="http://schemas.microsoft.com/office/drawing/2014/main" id="{9FBBB380-0181-4FFB-8792-D4AA445F7482}"/>
              </a:ext>
            </a:extLst>
          </p:cNvPr>
          <p:cNvSpPr/>
          <p:nvPr/>
        </p:nvSpPr>
        <p:spPr>
          <a:xfrm>
            <a:off x="2785141" y="4797956"/>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GPU</a:t>
            </a:r>
          </a:p>
        </p:txBody>
      </p:sp>
      <p:cxnSp>
        <p:nvCxnSpPr>
          <p:cNvPr id="16" name="Straight Connector 15">
            <a:extLst>
              <a:ext uri="{FF2B5EF4-FFF2-40B4-BE49-F238E27FC236}">
                <a16:creationId xmlns:a16="http://schemas.microsoft.com/office/drawing/2014/main" id="{87417CC4-148C-4FFD-B879-FC384CE55B37}"/>
              </a:ext>
            </a:extLst>
          </p:cNvPr>
          <p:cNvCxnSpPr>
            <a:cxnSpLocks/>
            <a:stCxn id="14" idx="3"/>
            <a:endCxn id="15" idx="1"/>
          </p:cNvCxnSpPr>
          <p:nvPr/>
        </p:nvCxnSpPr>
        <p:spPr>
          <a:xfrm flipV="1">
            <a:off x="2251404" y="5181835"/>
            <a:ext cx="533737" cy="5649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2260621-8552-4A82-94C1-9EB0726C7FBA}"/>
              </a:ext>
            </a:extLst>
          </p:cNvPr>
          <p:cNvSpPr/>
          <p:nvPr/>
        </p:nvSpPr>
        <p:spPr>
          <a:xfrm>
            <a:off x="2734265" y="3947412"/>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CPU</a:t>
            </a:r>
          </a:p>
        </p:txBody>
      </p:sp>
      <p:cxnSp>
        <p:nvCxnSpPr>
          <p:cNvPr id="18" name="Straight Connector 17">
            <a:extLst>
              <a:ext uri="{FF2B5EF4-FFF2-40B4-BE49-F238E27FC236}">
                <a16:creationId xmlns:a16="http://schemas.microsoft.com/office/drawing/2014/main" id="{E048E9B1-59E1-492D-B30E-3C2D7C984B51}"/>
              </a:ext>
            </a:extLst>
          </p:cNvPr>
          <p:cNvCxnSpPr>
            <a:cxnSpLocks/>
            <a:stCxn id="13" idx="3"/>
            <a:endCxn id="17" idx="1"/>
          </p:cNvCxnSpPr>
          <p:nvPr/>
        </p:nvCxnSpPr>
        <p:spPr>
          <a:xfrm>
            <a:off x="2269536" y="4331291"/>
            <a:ext cx="46472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3A6663C-580F-4468-8614-D47B25778396}"/>
              </a:ext>
            </a:extLst>
          </p:cNvPr>
          <p:cNvSpPr/>
          <p:nvPr/>
        </p:nvSpPr>
        <p:spPr>
          <a:xfrm>
            <a:off x="2815280" y="5983354"/>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GPU</a:t>
            </a:r>
          </a:p>
        </p:txBody>
      </p:sp>
      <p:cxnSp>
        <p:nvCxnSpPr>
          <p:cNvPr id="25" name="Straight Connector 24">
            <a:extLst>
              <a:ext uri="{FF2B5EF4-FFF2-40B4-BE49-F238E27FC236}">
                <a16:creationId xmlns:a16="http://schemas.microsoft.com/office/drawing/2014/main" id="{93FC61CA-F49C-4145-9C02-F7F5C602AD02}"/>
              </a:ext>
            </a:extLst>
          </p:cNvPr>
          <p:cNvCxnSpPr>
            <a:cxnSpLocks/>
            <a:stCxn id="14" idx="3"/>
            <a:endCxn id="24" idx="1"/>
          </p:cNvCxnSpPr>
          <p:nvPr/>
        </p:nvCxnSpPr>
        <p:spPr>
          <a:xfrm>
            <a:off x="2251404" y="5746752"/>
            <a:ext cx="563876" cy="6204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54618385-38FD-4D05-9561-CEF96C03F5D8}"/>
              </a:ext>
            </a:extLst>
          </p:cNvPr>
          <p:cNvSpPr/>
          <p:nvPr/>
        </p:nvSpPr>
        <p:spPr>
          <a:xfrm>
            <a:off x="9706509" y="2818201"/>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GPU</a:t>
            </a:r>
          </a:p>
        </p:txBody>
      </p:sp>
      <p:cxnSp>
        <p:nvCxnSpPr>
          <p:cNvPr id="30" name="Straight Connector 29">
            <a:extLst>
              <a:ext uri="{FF2B5EF4-FFF2-40B4-BE49-F238E27FC236}">
                <a16:creationId xmlns:a16="http://schemas.microsoft.com/office/drawing/2014/main" id="{8AA3C7D5-C058-4CFC-B1AC-94ADD939DCD3}"/>
              </a:ext>
            </a:extLst>
          </p:cNvPr>
          <p:cNvCxnSpPr>
            <a:cxnSpLocks/>
            <a:stCxn id="33" idx="0"/>
            <a:endCxn id="29" idx="1"/>
          </p:cNvCxnSpPr>
          <p:nvPr/>
        </p:nvCxnSpPr>
        <p:spPr>
          <a:xfrm flipV="1">
            <a:off x="8789946" y="3202080"/>
            <a:ext cx="916563" cy="12518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BC1057CA-1D32-4E39-B148-533728728B7A}"/>
              </a:ext>
            </a:extLst>
          </p:cNvPr>
          <p:cNvSpPr/>
          <p:nvPr/>
        </p:nvSpPr>
        <p:spPr>
          <a:xfrm>
            <a:off x="9706509" y="3540877"/>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GPU</a:t>
            </a:r>
          </a:p>
        </p:txBody>
      </p:sp>
      <p:cxnSp>
        <p:nvCxnSpPr>
          <p:cNvPr id="32" name="Straight Connector 31">
            <a:extLst>
              <a:ext uri="{FF2B5EF4-FFF2-40B4-BE49-F238E27FC236}">
                <a16:creationId xmlns:a16="http://schemas.microsoft.com/office/drawing/2014/main" id="{1BB09847-5AF1-4983-A1BA-9F8D81FD7036}"/>
              </a:ext>
            </a:extLst>
          </p:cNvPr>
          <p:cNvCxnSpPr>
            <a:cxnSpLocks/>
            <a:stCxn id="28" idx="2"/>
            <a:endCxn id="31" idx="1"/>
          </p:cNvCxnSpPr>
          <p:nvPr/>
        </p:nvCxnSpPr>
        <p:spPr>
          <a:xfrm>
            <a:off x="8789945" y="3356428"/>
            <a:ext cx="916564" cy="56832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95276C8-9F04-4A0B-AB0B-C5C8BDF7CAEE}"/>
              </a:ext>
            </a:extLst>
          </p:cNvPr>
          <p:cNvSpPr/>
          <p:nvPr/>
        </p:nvSpPr>
        <p:spPr>
          <a:xfrm>
            <a:off x="9706509" y="2038311"/>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GPU</a:t>
            </a:r>
          </a:p>
        </p:txBody>
      </p:sp>
      <p:cxnSp>
        <p:nvCxnSpPr>
          <p:cNvPr id="41" name="Straight Connector 40">
            <a:extLst>
              <a:ext uri="{FF2B5EF4-FFF2-40B4-BE49-F238E27FC236}">
                <a16:creationId xmlns:a16="http://schemas.microsoft.com/office/drawing/2014/main" id="{7A3B35A8-3A37-4337-9343-5BB86018C369}"/>
              </a:ext>
            </a:extLst>
          </p:cNvPr>
          <p:cNvCxnSpPr>
            <a:cxnSpLocks/>
            <a:stCxn id="28" idx="2"/>
            <a:endCxn id="39" idx="1"/>
          </p:cNvCxnSpPr>
          <p:nvPr/>
        </p:nvCxnSpPr>
        <p:spPr>
          <a:xfrm flipV="1">
            <a:off x="8789945" y="2422190"/>
            <a:ext cx="916564" cy="93423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67F653C3-8EA7-4D03-B779-24313DDBA6BD}"/>
              </a:ext>
            </a:extLst>
          </p:cNvPr>
          <p:cNvSpPr/>
          <p:nvPr/>
        </p:nvSpPr>
        <p:spPr>
          <a:xfrm>
            <a:off x="7171875" y="2814259"/>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GPU</a:t>
            </a:r>
          </a:p>
        </p:txBody>
      </p:sp>
      <p:cxnSp>
        <p:nvCxnSpPr>
          <p:cNvPr id="45" name="Straight Connector 44">
            <a:extLst>
              <a:ext uri="{FF2B5EF4-FFF2-40B4-BE49-F238E27FC236}">
                <a16:creationId xmlns:a16="http://schemas.microsoft.com/office/drawing/2014/main" id="{3792667D-607F-47AF-9C2E-5B1CAC4A3264}"/>
              </a:ext>
            </a:extLst>
          </p:cNvPr>
          <p:cNvCxnSpPr>
            <a:cxnSpLocks/>
            <a:stCxn id="28" idx="2"/>
            <a:endCxn id="44" idx="3"/>
          </p:cNvCxnSpPr>
          <p:nvPr/>
        </p:nvCxnSpPr>
        <p:spPr>
          <a:xfrm flipH="1" flipV="1">
            <a:off x="7980910" y="3198138"/>
            <a:ext cx="809035" cy="15829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207DF23-BB57-455C-90DA-F6B5135AE6C3}"/>
              </a:ext>
            </a:extLst>
          </p:cNvPr>
          <p:cNvSpPr/>
          <p:nvPr/>
        </p:nvSpPr>
        <p:spPr>
          <a:xfrm>
            <a:off x="7171875" y="3536935"/>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GPU</a:t>
            </a:r>
          </a:p>
        </p:txBody>
      </p:sp>
      <p:cxnSp>
        <p:nvCxnSpPr>
          <p:cNvPr id="47" name="Straight Connector 46">
            <a:extLst>
              <a:ext uri="{FF2B5EF4-FFF2-40B4-BE49-F238E27FC236}">
                <a16:creationId xmlns:a16="http://schemas.microsoft.com/office/drawing/2014/main" id="{525C89B8-7A7F-4443-ADFE-B9D62715BC80}"/>
              </a:ext>
            </a:extLst>
          </p:cNvPr>
          <p:cNvCxnSpPr>
            <a:cxnSpLocks/>
            <a:stCxn id="33" idx="0"/>
            <a:endCxn id="46" idx="3"/>
          </p:cNvCxnSpPr>
          <p:nvPr/>
        </p:nvCxnSpPr>
        <p:spPr>
          <a:xfrm flipH="1">
            <a:off x="7980910" y="3327266"/>
            <a:ext cx="809036" cy="59354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4CF4731F-EDD3-448D-A6F6-9476F9BD526A}"/>
              </a:ext>
            </a:extLst>
          </p:cNvPr>
          <p:cNvSpPr/>
          <p:nvPr/>
        </p:nvSpPr>
        <p:spPr>
          <a:xfrm>
            <a:off x="7171875" y="2034369"/>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GPU</a:t>
            </a:r>
          </a:p>
        </p:txBody>
      </p:sp>
      <p:cxnSp>
        <p:nvCxnSpPr>
          <p:cNvPr id="53" name="Straight Connector 52">
            <a:extLst>
              <a:ext uri="{FF2B5EF4-FFF2-40B4-BE49-F238E27FC236}">
                <a16:creationId xmlns:a16="http://schemas.microsoft.com/office/drawing/2014/main" id="{2710F642-BBD9-47B9-9DB6-8799BE826D3A}"/>
              </a:ext>
            </a:extLst>
          </p:cNvPr>
          <p:cNvCxnSpPr>
            <a:cxnSpLocks/>
            <a:stCxn id="33" idx="0"/>
            <a:endCxn id="48" idx="3"/>
          </p:cNvCxnSpPr>
          <p:nvPr/>
        </p:nvCxnSpPr>
        <p:spPr>
          <a:xfrm flipH="1" flipV="1">
            <a:off x="7980910" y="2418248"/>
            <a:ext cx="809036" cy="9090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FA91C81-ACCF-47F3-9833-805662FD4804}"/>
              </a:ext>
            </a:extLst>
          </p:cNvPr>
          <p:cNvSpPr/>
          <p:nvPr/>
        </p:nvSpPr>
        <p:spPr>
          <a:xfrm>
            <a:off x="8385427" y="2588671"/>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CPU</a:t>
            </a:r>
          </a:p>
        </p:txBody>
      </p:sp>
      <p:sp>
        <p:nvSpPr>
          <p:cNvPr id="33" name="Rectangle: Rounded Corners 32">
            <a:extLst>
              <a:ext uri="{FF2B5EF4-FFF2-40B4-BE49-F238E27FC236}">
                <a16:creationId xmlns:a16="http://schemas.microsoft.com/office/drawing/2014/main" id="{FE492984-0248-4145-B9D1-68AC8C59556A}"/>
              </a:ext>
            </a:extLst>
          </p:cNvPr>
          <p:cNvSpPr/>
          <p:nvPr/>
        </p:nvSpPr>
        <p:spPr>
          <a:xfrm>
            <a:off x="8385428" y="3327266"/>
            <a:ext cx="809035" cy="767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CPU</a:t>
            </a:r>
          </a:p>
        </p:txBody>
      </p:sp>
      <p:pic>
        <p:nvPicPr>
          <p:cNvPr id="59" name="Picture 58">
            <a:extLst>
              <a:ext uri="{FF2B5EF4-FFF2-40B4-BE49-F238E27FC236}">
                <a16:creationId xmlns:a16="http://schemas.microsoft.com/office/drawing/2014/main" id="{6337BFA1-C7D6-4A2D-9B21-C6B2454D335C}"/>
              </a:ext>
            </a:extLst>
          </p:cNvPr>
          <p:cNvPicPr>
            <a:picLocks noChangeAspect="1"/>
          </p:cNvPicPr>
          <p:nvPr/>
        </p:nvPicPr>
        <p:blipFill>
          <a:blip r:embed="rId3"/>
          <a:stretch>
            <a:fillRect/>
          </a:stretch>
        </p:blipFill>
        <p:spPr>
          <a:xfrm>
            <a:off x="7564037" y="4643490"/>
            <a:ext cx="1084665" cy="1152456"/>
          </a:xfrm>
          <a:prstGeom prst="rect">
            <a:avLst/>
          </a:prstGeom>
        </p:spPr>
      </p:pic>
      <p:sp>
        <p:nvSpPr>
          <p:cNvPr id="60" name="TextBox 59">
            <a:extLst>
              <a:ext uri="{FF2B5EF4-FFF2-40B4-BE49-F238E27FC236}">
                <a16:creationId xmlns:a16="http://schemas.microsoft.com/office/drawing/2014/main" id="{D04788F5-26BB-4CF0-B8E1-FF42B0963E74}"/>
              </a:ext>
            </a:extLst>
          </p:cNvPr>
          <p:cNvSpPr txBox="1"/>
          <p:nvPr/>
        </p:nvSpPr>
        <p:spPr>
          <a:xfrm>
            <a:off x="8684139" y="4737175"/>
            <a:ext cx="1337867" cy="923330"/>
          </a:xfrm>
          <a:prstGeom prst="rect">
            <a:avLst/>
          </a:prstGeom>
          <a:noFill/>
        </p:spPr>
        <p:txBody>
          <a:bodyPr wrap="none" rtlCol="0">
            <a:spAutoFit/>
          </a:bodyPr>
          <a:lstStyle/>
          <a:p>
            <a:r>
              <a:rPr lang="en-US" sz="5400" b="1" dirty="0">
                <a:solidFill>
                  <a:srgbClr val="7BBF6A"/>
                </a:solidFill>
              </a:rPr>
              <a:t>Yes!</a:t>
            </a:r>
          </a:p>
        </p:txBody>
      </p:sp>
      <p:sp>
        <p:nvSpPr>
          <p:cNvPr id="61" name="TextBox 60">
            <a:extLst>
              <a:ext uri="{FF2B5EF4-FFF2-40B4-BE49-F238E27FC236}">
                <a16:creationId xmlns:a16="http://schemas.microsoft.com/office/drawing/2014/main" id="{0ABAA846-7918-49D0-9881-4926F2842DC7}"/>
              </a:ext>
            </a:extLst>
          </p:cNvPr>
          <p:cNvSpPr txBox="1"/>
          <p:nvPr/>
        </p:nvSpPr>
        <p:spPr>
          <a:xfrm>
            <a:off x="4017429" y="2814259"/>
            <a:ext cx="2876156" cy="1569660"/>
          </a:xfrm>
          <a:prstGeom prst="rect">
            <a:avLst/>
          </a:prstGeom>
          <a:noFill/>
        </p:spPr>
        <p:txBody>
          <a:bodyPr wrap="square" rtlCol="0">
            <a:spAutoFit/>
          </a:bodyPr>
          <a:lstStyle/>
          <a:p>
            <a:pPr algn="ctr">
              <a:tabLst>
                <a:tab pos="1028700" algn="l"/>
              </a:tabLst>
            </a:pPr>
            <a:r>
              <a:rPr lang="en-US" sz="3200" dirty="0"/>
              <a:t>Every device can be doing</a:t>
            </a:r>
            <a:br>
              <a:rPr lang="en-US" sz="3200" dirty="0"/>
            </a:br>
            <a:r>
              <a:rPr lang="en-US" sz="3200" dirty="0"/>
              <a:t>work in parallel.</a:t>
            </a:r>
          </a:p>
        </p:txBody>
      </p:sp>
    </p:spTree>
    <p:extLst>
      <p:ext uri="{BB962C8B-B14F-4D97-AF65-F5344CB8AC3E}">
        <p14:creationId xmlns:p14="http://schemas.microsoft.com/office/powerpoint/2010/main" val="22963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What does a machine look like in a heterogeneous world?</a:t>
            </a:r>
          </a:p>
        </p:txBody>
      </p:sp>
      <p:sp>
        <p:nvSpPr>
          <p:cNvPr id="5" name="Rectangle: Rounded Corners 4">
            <a:extLst>
              <a:ext uri="{FF2B5EF4-FFF2-40B4-BE49-F238E27FC236}">
                <a16:creationId xmlns:a16="http://schemas.microsoft.com/office/drawing/2014/main" id="{848A47C6-D765-4973-B00E-2F5DBC18C3D1}"/>
              </a:ext>
            </a:extLst>
          </p:cNvPr>
          <p:cNvSpPr/>
          <p:nvPr/>
        </p:nvSpPr>
        <p:spPr>
          <a:xfrm>
            <a:off x="1460501" y="1824708"/>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 name="Rectangle: Rounded Corners 6">
            <a:extLst>
              <a:ext uri="{FF2B5EF4-FFF2-40B4-BE49-F238E27FC236}">
                <a16:creationId xmlns:a16="http://schemas.microsoft.com/office/drawing/2014/main" id="{A585C073-9D6D-427D-8D07-064A8D3E4B67}"/>
              </a:ext>
            </a:extLst>
          </p:cNvPr>
          <p:cNvSpPr/>
          <p:nvPr/>
        </p:nvSpPr>
        <p:spPr>
          <a:xfrm>
            <a:off x="1460501" y="2470470"/>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0" name="Rectangle: Rounded Corners 9">
            <a:extLst>
              <a:ext uri="{FF2B5EF4-FFF2-40B4-BE49-F238E27FC236}">
                <a16:creationId xmlns:a16="http://schemas.microsoft.com/office/drawing/2014/main" id="{1BE93EAF-DE76-4FFD-9C2F-3DC2812F3E6C}"/>
              </a:ext>
            </a:extLst>
          </p:cNvPr>
          <p:cNvSpPr/>
          <p:nvPr/>
        </p:nvSpPr>
        <p:spPr>
          <a:xfrm>
            <a:off x="2226265" y="247047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11" name="Straight Connector 10">
            <a:extLst>
              <a:ext uri="{FF2B5EF4-FFF2-40B4-BE49-F238E27FC236}">
                <a16:creationId xmlns:a16="http://schemas.microsoft.com/office/drawing/2014/main" id="{24A0DA86-5938-4585-B876-78CFA5FA5645}"/>
              </a:ext>
            </a:extLst>
          </p:cNvPr>
          <p:cNvCxnSpPr>
            <a:cxnSpLocks/>
            <a:stCxn id="7" idx="3"/>
            <a:endCxn id="10" idx="1"/>
          </p:cNvCxnSpPr>
          <p:nvPr/>
        </p:nvCxnSpPr>
        <p:spPr>
          <a:xfrm>
            <a:off x="2029286" y="2740353"/>
            <a:ext cx="19697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414F89B-462C-4483-8110-49FB5E8ACF16}"/>
              </a:ext>
            </a:extLst>
          </p:cNvPr>
          <p:cNvSpPr/>
          <p:nvPr/>
        </p:nvSpPr>
        <p:spPr>
          <a:xfrm>
            <a:off x="1460501" y="313461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4" name="Rectangle: Rounded Corners 13">
            <a:extLst>
              <a:ext uri="{FF2B5EF4-FFF2-40B4-BE49-F238E27FC236}">
                <a16:creationId xmlns:a16="http://schemas.microsoft.com/office/drawing/2014/main" id="{962085C7-30E1-47D3-9504-A6E71F13BBA8}"/>
              </a:ext>
            </a:extLst>
          </p:cNvPr>
          <p:cNvSpPr/>
          <p:nvPr/>
        </p:nvSpPr>
        <p:spPr>
          <a:xfrm>
            <a:off x="1442369" y="419447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5" name="Rectangle: Rounded Corners 14">
            <a:extLst>
              <a:ext uri="{FF2B5EF4-FFF2-40B4-BE49-F238E27FC236}">
                <a16:creationId xmlns:a16="http://schemas.microsoft.com/office/drawing/2014/main" id="{9FBBB380-0181-4FFB-8792-D4AA445F7482}"/>
              </a:ext>
            </a:extLst>
          </p:cNvPr>
          <p:cNvSpPr/>
          <p:nvPr/>
        </p:nvSpPr>
        <p:spPr>
          <a:xfrm>
            <a:off x="2277141" y="379465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16" name="Straight Connector 15">
            <a:extLst>
              <a:ext uri="{FF2B5EF4-FFF2-40B4-BE49-F238E27FC236}">
                <a16:creationId xmlns:a16="http://schemas.microsoft.com/office/drawing/2014/main" id="{87417CC4-148C-4FFD-B879-FC384CE55B37}"/>
              </a:ext>
            </a:extLst>
          </p:cNvPr>
          <p:cNvCxnSpPr>
            <a:cxnSpLocks/>
            <a:stCxn id="14" idx="3"/>
            <a:endCxn id="15" idx="1"/>
          </p:cNvCxnSpPr>
          <p:nvPr/>
        </p:nvCxnSpPr>
        <p:spPr>
          <a:xfrm flipV="1">
            <a:off x="2011154" y="4064539"/>
            <a:ext cx="265987" cy="3998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2260621-8552-4A82-94C1-9EB0726C7FBA}"/>
              </a:ext>
            </a:extLst>
          </p:cNvPr>
          <p:cNvSpPr/>
          <p:nvPr/>
        </p:nvSpPr>
        <p:spPr>
          <a:xfrm>
            <a:off x="2226265" y="313461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cxnSp>
        <p:nvCxnSpPr>
          <p:cNvPr id="18" name="Straight Connector 17">
            <a:extLst>
              <a:ext uri="{FF2B5EF4-FFF2-40B4-BE49-F238E27FC236}">
                <a16:creationId xmlns:a16="http://schemas.microsoft.com/office/drawing/2014/main" id="{E048E9B1-59E1-492D-B30E-3C2D7C984B51}"/>
              </a:ext>
            </a:extLst>
          </p:cNvPr>
          <p:cNvCxnSpPr>
            <a:cxnSpLocks/>
            <a:stCxn id="13" idx="3"/>
            <a:endCxn id="17" idx="1"/>
          </p:cNvCxnSpPr>
          <p:nvPr/>
        </p:nvCxnSpPr>
        <p:spPr>
          <a:xfrm>
            <a:off x="2029286" y="3404495"/>
            <a:ext cx="19697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3A6663C-580F-4468-8614-D47B25778396}"/>
              </a:ext>
            </a:extLst>
          </p:cNvPr>
          <p:cNvSpPr/>
          <p:nvPr/>
        </p:nvSpPr>
        <p:spPr>
          <a:xfrm>
            <a:off x="2307280" y="4472054"/>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25" name="Straight Connector 24">
            <a:extLst>
              <a:ext uri="{FF2B5EF4-FFF2-40B4-BE49-F238E27FC236}">
                <a16:creationId xmlns:a16="http://schemas.microsoft.com/office/drawing/2014/main" id="{93FC61CA-F49C-4145-9C02-F7F5C602AD02}"/>
              </a:ext>
            </a:extLst>
          </p:cNvPr>
          <p:cNvCxnSpPr>
            <a:cxnSpLocks/>
            <a:stCxn id="14" idx="3"/>
            <a:endCxn id="24" idx="1"/>
          </p:cNvCxnSpPr>
          <p:nvPr/>
        </p:nvCxnSpPr>
        <p:spPr>
          <a:xfrm>
            <a:off x="2011154" y="4464356"/>
            <a:ext cx="296126" cy="2775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54618385-38FD-4D05-9561-CEF96C03F5D8}"/>
              </a:ext>
            </a:extLst>
          </p:cNvPr>
          <p:cNvSpPr/>
          <p:nvPr/>
        </p:nvSpPr>
        <p:spPr>
          <a:xfrm>
            <a:off x="9274709" y="2818201"/>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0" name="Straight Connector 29">
            <a:extLst>
              <a:ext uri="{FF2B5EF4-FFF2-40B4-BE49-F238E27FC236}">
                <a16:creationId xmlns:a16="http://schemas.microsoft.com/office/drawing/2014/main" id="{8AA3C7D5-C058-4CFC-B1AC-94ADD939DCD3}"/>
              </a:ext>
            </a:extLst>
          </p:cNvPr>
          <p:cNvCxnSpPr>
            <a:cxnSpLocks/>
            <a:stCxn id="33" idx="0"/>
            <a:endCxn id="29" idx="1"/>
          </p:cNvCxnSpPr>
          <p:nvPr/>
        </p:nvCxnSpPr>
        <p:spPr>
          <a:xfrm flipV="1">
            <a:off x="8669821" y="3088084"/>
            <a:ext cx="604888" cy="232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BC1057CA-1D32-4E39-B148-533728728B7A}"/>
              </a:ext>
            </a:extLst>
          </p:cNvPr>
          <p:cNvSpPr/>
          <p:nvPr/>
        </p:nvSpPr>
        <p:spPr>
          <a:xfrm>
            <a:off x="9274709" y="3350377"/>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2" name="Straight Connector 31">
            <a:extLst>
              <a:ext uri="{FF2B5EF4-FFF2-40B4-BE49-F238E27FC236}">
                <a16:creationId xmlns:a16="http://schemas.microsoft.com/office/drawing/2014/main" id="{1BB09847-5AF1-4983-A1BA-9F8D81FD7036}"/>
              </a:ext>
            </a:extLst>
          </p:cNvPr>
          <p:cNvCxnSpPr>
            <a:cxnSpLocks/>
            <a:stCxn id="28" idx="2"/>
            <a:endCxn id="31" idx="1"/>
          </p:cNvCxnSpPr>
          <p:nvPr/>
        </p:nvCxnSpPr>
        <p:spPr>
          <a:xfrm>
            <a:off x="8669820" y="3128436"/>
            <a:ext cx="604889" cy="49182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95276C8-9F04-4A0B-AB0B-C5C8BDF7CAEE}"/>
              </a:ext>
            </a:extLst>
          </p:cNvPr>
          <p:cNvSpPr/>
          <p:nvPr/>
        </p:nvSpPr>
        <p:spPr>
          <a:xfrm>
            <a:off x="9274709" y="2279611"/>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1" name="Straight Connector 40">
            <a:extLst>
              <a:ext uri="{FF2B5EF4-FFF2-40B4-BE49-F238E27FC236}">
                <a16:creationId xmlns:a16="http://schemas.microsoft.com/office/drawing/2014/main" id="{7A3B35A8-3A37-4337-9343-5BB86018C369}"/>
              </a:ext>
            </a:extLst>
          </p:cNvPr>
          <p:cNvCxnSpPr>
            <a:cxnSpLocks/>
            <a:stCxn id="28" idx="2"/>
            <a:endCxn id="39" idx="1"/>
          </p:cNvCxnSpPr>
          <p:nvPr/>
        </p:nvCxnSpPr>
        <p:spPr>
          <a:xfrm flipV="1">
            <a:off x="8669820" y="2549494"/>
            <a:ext cx="604889" cy="5789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67F653C3-8EA7-4D03-B779-24313DDBA6BD}"/>
              </a:ext>
            </a:extLst>
          </p:cNvPr>
          <p:cNvSpPr/>
          <p:nvPr/>
        </p:nvSpPr>
        <p:spPr>
          <a:xfrm>
            <a:off x="7565652" y="2814259"/>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45" name="Straight Connector 44">
            <a:extLst>
              <a:ext uri="{FF2B5EF4-FFF2-40B4-BE49-F238E27FC236}">
                <a16:creationId xmlns:a16="http://schemas.microsoft.com/office/drawing/2014/main" id="{3792667D-607F-47AF-9C2E-5B1CAC4A3264}"/>
              </a:ext>
            </a:extLst>
          </p:cNvPr>
          <p:cNvCxnSpPr>
            <a:cxnSpLocks/>
            <a:stCxn id="28" idx="2"/>
            <a:endCxn id="44" idx="3"/>
          </p:cNvCxnSpPr>
          <p:nvPr/>
        </p:nvCxnSpPr>
        <p:spPr>
          <a:xfrm flipH="1" flipV="1">
            <a:off x="8134437" y="3084142"/>
            <a:ext cx="535383"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207DF23-BB57-455C-90DA-F6B5135AE6C3}"/>
              </a:ext>
            </a:extLst>
          </p:cNvPr>
          <p:cNvSpPr/>
          <p:nvPr/>
        </p:nvSpPr>
        <p:spPr>
          <a:xfrm>
            <a:off x="7565652" y="3346435"/>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47" name="Straight Connector 46">
            <a:extLst>
              <a:ext uri="{FF2B5EF4-FFF2-40B4-BE49-F238E27FC236}">
                <a16:creationId xmlns:a16="http://schemas.microsoft.com/office/drawing/2014/main" id="{525C89B8-7A7F-4443-ADFE-B9D62715BC80}"/>
              </a:ext>
            </a:extLst>
          </p:cNvPr>
          <p:cNvCxnSpPr>
            <a:cxnSpLocks/>
            <a:stCxn id="33" idx="0"/>
            <a:endCxn id="46" idx="3"/>
          </p:cNvCxnSpPr>
          <p:nvPr/>
        </p:nvCxnSpPr>
        <p:spPr>
          <a:xfrm flipH="1">
            <a:off x="8134437" y="3111366"/>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4CF4731F-EDD3-448D-A6F6-9476F9BD526A}"/>
              </a:ext>
            </a:extLst>
          </p:cNvPr>
          <p:cNvSpPr/>
          <p:nvPr/>
        </p:nvSpPr>
        <p:spPr>
          <a:xfrm>
            <a:off x="7353301" y="2275669"/>
            <a:ext cx="730260" cy="5397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rPr>
              <a:t>FPGA</a:t>
            </a:r>
          </a:p>
        </p:txBody>
      </p:sp>
      <p:cxnSp>
        <p:nvCxnSpPr>
          <p:cNvPr id="53" name="Straight Connector 52">
            <a:extLst>
              <a:ext uri="{FF2B5EF4-FFF2-40B4-BE49-F238E27FC236}">
                <a16:creationId xmlns:a16="http://schemas.microsoft.com/office/drawing/2014/main" id="{2710F642-BBD9-47B9-9DB6-8799BE826D3A}"/>
              </a:ext>
            </a:extLst>
          </p:cNvPr>
          <p:cNvCxnSpPr>
            <a:cxnSpLocks/>
            <a:stCxn id="33" idx="0"/>
            <a:endCxn id="48" idx="3"/>
          </p:cNvCxnSpPr>
          <p:nvPr/>
        </p:nvCxnSpPr>
        <p:spPr>
          <a:xfrm flipH="1" flipV="1">
            <a:off x="8083561" y="2545552"/>
            <a:ext cx="586260"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FA91C81-ACCF-47F3-9833-805662FD4804}"/>
              </a:ext>
            </a:extLst>
          </p:cNvPr>
          <p:cNvSpPr/>
          <p:nvPr/>
        </p:nvSpPr>
        <p:spPr>
          <a:xfrm>
            <a:off x="8385427" y="2588671"/>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33" name="Rectangle: Rounded Corners 32">
            <a:extLst>
              <a:ext uri="{FF2B5EF4-FFF2-40B4-BE49-F238E27FC236}">
                <a16:creationId xmlns:a16="http://schemas.microsoft.com/office/drawing/2014/main" id="{FE492984-0248-4145-B9D1-68AC8C59556A}"/>
              </a:ext>
            </a:extLst>
          </p:cNvPr>
          <p:cNvSpPr/>
          <p:nvPr/>
        </p:nvSpPr>
        <p:spPr>
          <a:xfrm>
            <a:off x="8385428" y="3111366"/>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pic>
        <p:nvPicPr>
          <p:cNvPr id="59" name="Picture 58">
            <a:extLst>
              <a:ext uri="{FF2B5EF4-FFF2-40B4-BE49-F238E27FC236}">
                <a16:creationId xmlns:a16="http://schemas.microsoft.com/office/drawing/2014/main" id="{6337BFA1-C7D6-4A2D-9B21-C6B2454D335C}"/>
              </a:ext>
            </a:extLst>
          </p:cNvPr>
          <p:cNvPicPr>
            <a:picLocks noChangeAspect="1"/>
          </p:cNvPicPr>
          <p:nvPr/>
        </p:nvPicPr>
        <p:blipFill>
          <a:blip r:embed="rId3"/>
          <a:stretch>
            <a:fillRect/>
          </a:stretch>
        </p:blipFill>
        <p:spPr>
          <a:xfrm>
            <a:off x="7541228" y="3987242"/>
            <a:ext cx="1084665" cy="1152456"/>
          </a:xfrm>
          <a:prstGeom prst="rect">
            <a:avLst/>
          </a:prstGeom>
        </p:spPr>
      </p:pic>
      <p:sp>
        <p:nvSpPr>
          <p:cNvPr id="60" name="TextBox 59">
            <a:extLst>
              <a:ext uri="{FF2B5EF4-FFF2-40B4-BE49-F238E27FC236}">
                <a16:creationId xmlns:a16="http://schemas.microsoft.com/office/drawing/2014/main" id="{D04788F5-26BB-4CF0-B8E1-FF42B0963E74}"/>
              </a:ext>
            </a:extLst>
          </p:cNvPr>
          <p:cNvSpPr txBox="1"/>
          <p:nvPr/>
        </p:nvSpPr>
        <p:spPr>
          <a:xfrm>
            <a:off x="8661330" y="4080927"/>
            <a:ext cx="1337867" cy="923330"/>
          </a:xfrm>
          <a:prstGeom prst="rect">
            <a:avLst/>
          </a:prstGeom>
          <a:noFill/>
        </p:spPr>
        <p:txBody>
          <a:bodyPr wrap="none" rtlCol="0">
            <a:spAutoFit/>
          </a:bodyPr>
          <a:lstStyle/>
          <a:p>
            <a:r>
              <a:rPr lang="en-US" sz="5400" b="1" dirty="0">
                <a:solidFill>
                  <a:srgbClr val="7BBF6A"/>
                </a:solidFill>
              </a:rPr>
              <a:t>Yes!</a:t>
            </a:r>
          </a:p>
        </p:txBody>
      </p:sp>
      <p:sp>
        <p:nvSpPr>
          <p:cNvPr id="34" name="Rectangle: Rounded Corners 33">
            <a:extLst>
              <a:ext uri="{FF2B5EF4-FFF2-40B4-BE49-F238E27FC236}">
                <a16:creationId xmlns:a16="http://schemas.microsoft.com/office/drawing/2014/main" id="{4BA002C6-3A08-48DA-98C6-C00EA943F723}"/>
              </a:ext>
            </a:extLst>
          </p:cNvPr>
          <p:cNvSpPr/>
          <p:nvPr/>
        </p:nvSpPr>
        <p:spPr>
          <a:xfrm>
            <a:off x="2936042" y="5564627"/>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5" name="Straight Connector 34">
            <a:extLst>
              <a:ext uri="{FF2B5EF4-FFF2-40B4-BE49-F238E27FC236}">
                <a16:creationId xmlns:a16="http://schemas.microsoft.com/office/drawing/2014/main" id="{7F180F96-7CAF-4A70-BC2A-4201DF83E353}"/>
              </a:ext>
            </a:extLst>
          </p:cNvPr>
          <p:cNvCxnSpPr>
            <a:cxnSpLocks/>
            <a:stCxn id="55" idx="0"/>
            <a:endCxn id="34" idx="1"/>
          </p:cNvCxnSpPr>
          <p:nvPr/>
        </p:nvCxnSpPr>
        <p:spPr>
          <a:xfrm flipV="1">
            <a:off x="2331154" y="5834510"/>
            <a:ext cx="604888" cy="232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5188678-E33E-46FA-A89A-A6A8DB7A473F}"/>
              </a:ext>
            </a:extLst>
          </p:cNvPr>
          <p:cNvSpPr/>
          <p:nvPr/>
        </p:nvSpPr>
        <p:spPr>
          <a:xfrm>
            <a:off x="2936042" y="6096803"/>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7" name="Straight Connector 36">
            <a:extLst>
              <a:ext uri="{FF2B5EF4-FFF2-40B4-BE49-F238E27FC236}">
                <a16:creationId xmlns:a16="http://schemas.microsoft.com/office/drawing/2014/main" id="{14E59D4E-102B-402F-8A69-7EB7256654AC}"/>
              </a:ext>
            </a:extLst>
          </p:cNvPr>
          <p:cNvCxnSpPr>
            <a:cxnSpLocks/>
            <a:stCxn id="54" idx="2"/>
            <a:endCxn id="36" idx="1"/>
          </p:cNvCxnSpPr>
          <p:nvPr/>
        </p:nvCxnSpPr>
        <p:spPr>
          <a:xfrm>
            <a:off x="2331153" y="5874862"/>
            <a:ext cx="604889" cy="49182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B135DA4-2868-4F66-B221-D4E01B8F43EB}"/>
              </a:ext>
            </a:extLst>
          </p:cNvPr>
          <p:cNvSpPr/>
          <p:nvPr/>
        </p:nvSpPr>
        <p:spPr>
          <a:xfrm>
            <a:off x="2936042" y="5026037"/>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0" name="Straight Connector 39">
            <a:extLst>
              <a:ext uri="{FF2B5EF4-FFF2-40B4-BE49-F238E27FC236}">
                <a16:creationId xmlns:a16="http://schemas.microsoft.com/office/drawing/2014/main" id="{183334AD-3C95-460A-AF99-040DF72F9C4D}"/>
              </a:ext>
            </a:extLst>
          </p:cNvPr>
          <p:cNvCxnSpPr>
            <a:cxnSpLocks/>
            <a:stCxn id="54" idx="2"/>
            <a:endCxn id="38" idx="1"/>
          </p:cNvCxnSpPr>
          <p:nvPr/>
        </p:nvCxnSpPr>
        <p:spPr>
          <a:xfrm flipV="1">
            <a:off x="2331153" y="5295920"/>
            <a:ext cx="604889" cy="5789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859C2B3F-555F-4362-9A45-0492A3DE37B0}"/>
              </a:ext>
            </a:extLst>
          </p:cNvPr>
          <p:cNvSpPr/>
          <p:nvPr/>
        </p:nvSpPr>
        <p:spPr>
          <a:xfrm>
            <a:off x="1176108" y="5560685"/>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3" name="Straight Connector 42">
            <a:extLst>
              <a:ext uri="{FF2B5EF4-FFF2-40B4-BE49-F238E27FC236}">
                <a16:creationId xmlns:a16="http://schemas.microsoft.com/office/drawing/2014/main" id="{889F717F-577D-46F3-A150-FC2BE723DD15}"/>
              </a:ext>
            </a:extLst>
          </p:cNvPr>
          <p:cNvCxnSpPr>
            <a:cxnSpLocks/>
            <a:stCxn id="54" idx="2"/>
            <a:endCxn id="42" idx="3"/>
          </p:cNvCxnSpPr>
          <p:nvPr/>
        </p:nvCxnSpPr>
        <p:spPr>
          <a:xfrm flipH="1" flipV="1">
            <a:off x="1744893" y="5830568"/>
            <a:ext cx="586260"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2FA0687-7CD8-4DEC-9010-AFC1139B1ED7}"/>
              </a:ext>
            </a:extLst>
          </p:cNvPr>
          <p:cNvSpPr/>
          <p:nvPr/>
        </p:nvSpPr>
        <p:spPr>
          <a:xfrm>
            <a:off x="1176108" y="6092861"/>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0" name="Straight Connector 49">
            <a:extLst>
              <a:ext uri="{FF2B5EF4-FFF2-40B4-BE49-F238E27FC236}">
                <a16:creationId xmlns:a16="http://schemas.microsoft.com/office/drawing/2014/main" id="{19E3B649-1392-4B5C-9BD3-54E52D4F89D4}"/>
              </a:ext>
            </a:extLst>
          </p:cNvPr>
          <p:cNvCxnSpPr>
            <a:cxnSpLocks/>
            <a:stCxn id="55" idx="0"/>
            <a:endCxn id="49" idx="3"/>
          </p:cNvCxnSpPr>
          <p:nvPr/>
        </p:nvCxnSpPr>
        <p:spPr>
          <a:xfrm flipH="1">
            <a:off x="1744893" y="5857792"/>
            <a:ext cx="586261"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EF52C997-DC11-426C-B372-766BCE5B4889}"/>
              </a:ext>
            </a:extLst>
          </p:cNvPr>
          <p:cNvSpPr/>
          <p:nvPr/>
        </p:nvSpPr>
        <p:spPr>
          <a:xfrm>
            <a:off x="1176108" y="5022095"/>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2" name="Straight Connector 51">
            <a:extLst>
              <a:ext uri="{FF2B5EF4-FFF2-40B4-BE49-F238E27FC236}">
                <a16:creationId xmlns:a16="http://schemas.microsoft.com/office/drawing/2014/main" id="{E697B3B0-4A8F-408F-B8E9-32D6D6BDD560}"/>
              </a:ext>
            </a:extLst>
          </p:cNvPr>
          <p:cNvCxnSpPr>
            <a:cxnSpLocks/>
            <a:stCxn id="55" idx="0"/>
            <a:endCxn id="51" idx="3"/>
          </p:cNvCxnSpPr>
          <p:nvPr/>
        </p:nvCxnSpPr>
        <p:spPr>
          <a:xfrm flipH="1" flipV="1">
            <a:off x="1744893" y="5291978"/>
            <a:ext cx="586261"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96BA5E80-CA7B-4286-9C85-B0B45BA48277}"/>
              </a:ext>
            </a:extLst>
          </p:cNvPr>
          <p:cNvSpPr/>
          <p:nvPr/>
        </p:nvSpPr>
        <p:spPr>
          <a:xfrm>
            <a:off x="2046760" y="5335097"/>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55" name="Rectangle: Rounded Corners 54">
            <a:extLst>
              <a:ext uri="{FF2B5EF4-FFF2-40B4-BE49-F238E27FC236}">
                <a16:creationId xmlns:a16="http://schemas.microsoft.com/office/drawing/2014/main" id="{3B0FF450-3EFE-4604-B524-22A3263A73EA}"/>
              </a:ext>
            </a:extLst>
          </p:cNvPr>
          <p:cNvSpPr/>
          <p:nvPr/>
        </p:nvSpPr>
        <p:spPr>
          <a:xfrm>
            <a:off x="2046761" y="585779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57" name="TextBox 56">
            <a:extLst>
              <a:ext uri="{FF2B5EF4-FFF2-40B4-BE49-F238E27FC236}">
                <a16:creationId xmlns:a16="http://schemas.microsoft.com/office/drawing/2014/main" id="{388BC537-7364-4E66-973D-DD7D7205A5BF}"/>
              </a:ext>
            </a:extLst>
          </p:cNvPr>
          <p:cNvSpPr txBox="1"/>
          <p:nvPr/>
        </p:nvSpPr>
        <p:spPr>
          <a:xfrm>
            <a:off x="4017429" y="2814259"/>
            <a:ext cx="2876156" cy="1569660"/>
          </a:xfrm>
          <a:prstGeom prst="rect">
            <a:avLst/>
          </a:prstGeom>
          <a:noFill/>
        </p:spPr>
        <p:txBody>
          <a:bodyPr wrap="square" rtlCol="0">
            <a:spAutoFit/>
          </a:bodyPr>
          <a:lstStyle/>
          <a:p>
            <a:pPr algn="ctr">
              <a:tabLst>
                <a:tab pos="1028700" algn="l"/>
              </a:tabLst>
            </a:pPr>
            <a:r>
              <a:rPr lang="en-US" sz="3200" dirty="0"/>
              <a:t>Every device can be doing</a:t>
            </a:r>
            <a:br>
              <a:rPr lang="en-US" sz="3200" dirty="0"/>
            </a:br>
            <a:r>
              <a:rPr lang="en-US" sz="3200" dirty="0"/>
              <a:t>work in parallel.</a:t>
            </a:r>
          </a:p>
        </p:txBody>
      </p:sp>
    </p:spTree>
    <p:extLst>
      <p:ext uri="{BB962C8B-B14F-4D97-AF65-F5344CB8AC3E}">
        <p14:creationId xmlns:p14="http://schemas.microsoft.com/office/powerpoint/2010/main" val="3500772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A7B2CE67-8843-4A33-9C42-ADBC1C81A407}"/>
              </a:ext>
            </a:extLst>
          </p:cNvPr>
          <p:cNvCxnSpPr>
            <a:cxnSpLocks/>
            <a:stCxn id="71" idx="0"/>
            <a:endCxn id="72" idx="0"/>
          </p:cNvCxnSpPr>
          <p:nvPr/>
        </p:nvCxnSpPr>
        <p:spPr>
          <a:xfrm>
            <a:off x="5596420" y="4752213"/>
            <a:ext cx="363535" cy="114567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What does a machine look like in a heterogeneous world?</a:t>
            </a:r>
          </a:p>
        </p:txBody>
      </p:sp>
      <p:sp>
        <p:nvSpPr>
          <p:cNvPr id="5" name="Rectangle: Rounded Corners 4">
            <a:extLst>
              <a:ext uri="{FF2B5EF4-FFF2-40B4-BE49-F238E27FC236}">
                <a16:creationId xmlns:a16="http://schemas.microsoft.com/office/drawing/2014/main" id="{848A47C6-D765-4973-B00E-2F5DBC18C3D1}"/>
              </a:ext>
            </a:extLst>
          </p:cNvPr>
          <p:cNvSpPr/>
          <p:nvPr/>
        </p:nvSpPr>
        <p:spPr>
          <a:xfrm>
            <a:off x="1460501" y="1824708"/>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 name="Rectangle: Rounded Corners 6">
            <a:extLst>
              <a:ext uri="{FF2B5EF4-FFF2-40B4-BE49-F238E27FC236}">
                <a16:creationId xmlns:a16="http://schemas.microsoft.com/office/drawing/2014/main" id="{A585C073-9D6D-427D-8D07-064A8D3E4B67}"/>
              </a:ext>
            </a:extLst>
          </p:cNvPr>
          <p:cNvSpPr/>
          <p:nvPr/>
        </p:nvSpPr>
        <p:spPr>
          <a:xfrm>
            <a:off x="1460501" y="2470470"/>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0" name="Rectangle: Rounded Corners 9">
            <a:extLst>
              <a:ext uri="{FF2B5EF4-FFF2-40B4-BE49-F238E27FC236}">
                <a16:creationId xmlns:a16="http://schemas.microsoft.com/office/drawing/2014/main" id="{1BE93EAF-DE76-4FFD-9C2F-3DC2812F3E6C}"/>
              </a:ext>
            </a:extLst>
          </p:cNvPr>
          <p:cNvSpPr/>
          <p:nvPr/>
        </p:nvSpPr>
        <p:spPr>
          <a:xfrm>
            <a:off x="2226265" y="247047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11" name="Straight Connector 10">
            <a:extLst>
              <a:ext uri="{FF2B5EF4-FFF2-40B4-BE49-F238E27FC236}">
                <a16:creationId xmlns:a16="http://schemas.microsoft.com/office/drawing/2014/main" id="{24A0DA86-5938-4585-B876-78CFA5FA5645}"/>
              </a:ext>
            </a:extLst>
          </p:cNvPr>
          <p:cNvCxnSpPr>
            <a:cxnSpLocks/>
            <a:stCxn id="7" idx="3"/>
            <a:endCxn id="10" idx="1"/>
          </p:cNvCxnSpPr>
          <p:nvPr/>
        </p:nvCxnSpPr>
        <p:spPr>
          <a:xfrm>
            <a:off x="2029286" y="2740353"/>
            <a:ext cx="19697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414F89B-462C-4483-8110-49FB5E8ACF16}"/>
              </a:ext>
            </a:extLst>
          </p:cNvPr>
          <p:cNvSpPr/>
          <p:nvPr/>
        </p:nvSpPr>
        <p:spPr>
          <a:xfrm>
            <a:off x="1460501" y="313461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4" name="Rectangle: Rounded Corners 13">
            <a:extLst>
              <a:ext uri="{FF2B5EF4-FFF2-40B4-BE49-F238E27FC236}">
                <a16:creationId xmlns:a16="http://schemas.microsoft.com/office/drawing/2014/main" id="{962085C7-30E1-47D3-9504-A6E71F13BBA8}"/>
              </a:ext>
            </a:extLst>
          </p:cNvPr>
          <p:cNvSpPr/>
          <p:nvPr/>
        </p:nvSpPr>
        <p:spPr>
          <a:xfrm>
            <a:off x="1442369" y="419447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5" name="Rectangle: Rounded Corners 14">
            <a:extLst>
              <a:ext uri="{FF2B5EF4-FFF2-40B4-BE49-F238E27FC236}">
                <a16:creationId xmlns:a16="http://schemas.microsoft.com/office/drawing/2014/main" id="{9FBBB380-0181-4FFB-8792-D4AA445F7482}"/>
              </a:ext>
            </a:extLst>
          </p:cNvPr>
          <p:cNvSpPr/>
          <p:nvPr/>
        </p:nvSpPr>
        <p:spPr>
          <a:xfrm>
            <a:off x="2277141" y="379465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16" name="Straight Connector 15">
            <a:extLst>
              <a:ext uri="{FF2B5EF4-FFF2-40B4-BE49-F238E27FC236}">
                <a16:creationId xmlns:a16="http://schemas.microsoft.com/office/drawing/2014/main" id="{87417CC4-148C-4FFD-B879-FC384CE55B37}"/>
              </a:ext>
            </a:extLst>
          </p:cNvPr>
          <p:cNvCxnSpPr>
            <a:cxnSpLocks/>
            <a:stCxn id="14" idx="3"/>
            <a:endCxn id="15" idx="1"/>
          </p:cNvCxnSpPr>
          <p:nvPr/>
        </p:nvCxnSpPr>
        <p:spPr>
          <a:xfrm flipV="1">
            <a:off x="2011154" y="4064539"/>
            <a:ext cx="265987" cy="3998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2260621-8552-4A82-94C1-9EB0726C7FBA}"/>
              </a:ext>
            </a:extLst>
          </p:cNvPr>
          <p:cNvSpPr/>
          <p:nvPr/>
        </p:nvSpPr>
        <p:spPr>
          <a:xfrm>
            <a:off x="2226265" y="313461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cxnSp>
        <p:nvCxnSpPr>
          <p:cNvPr id="18" name="Straight Connector 17">
            <a:extLst>
              <a:ext uri="{FF2B5EF4-FFF2-40B4-BE49-F238E27FC236}">
                <a16:creationId xmlns:a16="http://schemas.microsoft.com/office/drawing/2014/main" id="{E048E9B1-59E1-492D-B30E-3C2D7C984B51}"/>
              </a:ext>
            </a:extLst>
          </p:cNvPr>
          <p:cNvCxnSpPr>
            <a:cxnSpLocks/>
            <a:stCxn id="13" idx="3"/>
            <a:endCxn id="17" idx="1"/>
          </p:cNvCxnSpPr>
          <p:nvPr/>
        </p:nvCxnSpPr>
        <p:spPr>
          <a:xfrm>
            <a:off x="2029286" y="3404495"/>
            <a:ext cx="19697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3A6663C-580F-4468-8614-D47B25778396}"/>
              </a:ext>
            </a:extLst>
          </p:cNvPr>
          <p:cNvSpPr/>
          <p:nvPr/>
        </p:nvSpPr>
        <p:spPr>
          <a:xfrm>
            <a:off x="2307280" y="4472054"/>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25" name="Straight Connector 24">
            <a:extLst>
              <a:ext uri="{FF2B5EF4-FFF2-40B4-BE49-F238E27FC236}">
                <a16:creationId xmlns:a16="http://schemas.microsoft.com/office/drawing/2014/main" id="{93FC61CA-F49C-4145-9C02-F7F5C602AD02}"/>
              </a:ext>
            </a:extLst>
          </p:cNvPr>
          <p:cNvCxnSpPr>
            <a:cxnSpLocks/>
            <a:stCxn id="14" idx="3"/>
            <a:endCxn id="24" idx="1"/>
          </p:cNvCxnSpPr>
          <p:nvPr/>
        </p:nvCxnSpPr>
        <p:spPr>
          <a:xfrm>
            <a:off x="2011154" y="4464356"/>
            <a:ext cx="296126" cy="2775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54618385-38FD-4D05-9561-CEF96C03F5D8}"/>
              </a:ext>
            </a:extLst>
          </p:cNvPr>
          <p:cNvSpPr/>
          <p:nvPr/>
        </p:nvSpPr>
        <p:spPr>
          <a:xfrm>
            <a:off x="6201309" y="227799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0" name="Straight Connector 29">
            <a:extLst>
              <a:ext uri="{FF2B5EF4-FFF2-40B4-BE49-F238E27FC236}">
                <a16:creationId xmlns:a16="http://schemas.microsoft.com/office/drawing/2014/main" id="{8AA3C7D5-C058-4CFC-B1AC-94ADD939DCD3}"/>
              </a:ext>
            </a:extLst>
          </p:cNvPr>
          <p:cNvCxnSpPr>
            <a:cxnSpLocks/>
            <a:stCxn id="33" idx="0"/>
            <a:endCxn id="29" idx="1"/>
          </p:cNvCxnSpPr>
          <p:nvPr/>
        </p:nvCxnSpPr>
        <p:spPr>
          <a:xfrm flipV="1">
            <a:off x="5596421" y="2547873"/>
            <a:ext cx="604888" cy="232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BC1057CA-1D32-4E39-B148-533728728B7A}"/>
              </a:ext>
            </a:extLst>
          </p:cNvPr>
          <p:cNvSpPr/>
          <p:nvPr/>
        </p:nvSpPr>
        <p:spPr>
          <a:xfrm>
            <a:off x="6201309" y="281016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2" name="Straight Connector 31">
            <a:extLst>
              <a:ext uri="{FF2B5EF4-FFF2-40B4-BE49-F238E27FC236}">
                <a16:creationId xmlns:a16="http://schemas.microsoft.com/office/drawing/2014/main" id="{1BB09847-5AF1-4983-A1BA-9F8D81FD7036}"/>
              </a:ext>
            </a:extLst>
          </p:cNvPr>
          <p:cNvCxnSpPr>
            <a:cxnSpLocks/>
            <a:stCxn id="28" idx="2"/>
            <a:endCxn id="31" idx="1"/>
          </p:cNvCxnSpPr>
          <p:nvPr/>
        </p:nvCxnSpPr>
        <p:spPr>
          <a:xfrm>
            <a:off x="5596420" y="2588225"/>
            <a:ext cx="604889" cy="49182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95276C8-9F04-4A0B-AB0B-C5C8BDF7CAEE}"/>
              </a:ext>
            </a:extLst>
          </p:cNvPr>
          <p:cNvSpPr/>
          <p:nvPr/>
        </p:nvSpPr>
        <p:spPr>
          <a:xfrm>
            <a:off x="6201309" y="173940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1" name="Straight Connector 40">
            <a:extLst>
              <a:ext uri="{FF2B5EF4-FFF2-40B4-BE49-F238E27FC236}">
                <a16:creationId xmlns:a16="http://schemas.microsoft.com/office/drawing/2014/main" id="{7A3B35A8-3A37-4337-9343-5BB86018C369}"/>
              </a:ext>
            </a:extLst>
          </p:cNvPr>
          <p:cNvCxnSpPr>
            <a:cxnSpLocks/>
            <a:stCxn id="28" idx="2"/>
            <a:endCxn id="39" idx="1"/>
          </p:cNvCxnSpPr>
          <p:nvPr/>
        </p:nvCxnSpPr>
        <p:spPr>
          <a:xfrm flipV="1">
            <a:off x="5596420" y="2009283"/>
            <a:ext cx="604889" cy="5789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67F653C3-8EA7-4D03-B779-24313DDBA6BD}"/>
              </a:ext>
            </a:extLst>
          </p:cNvPr>
          <p:cNvSpPr/>
          <p:nvPr/>
        </p:nvSpPr>
        <p:spPr>
          <a:xfrm>
            <a:off x="4492252" y="2274048"/>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45" name="Straight Connector 44">
            <a:extLst>
              <a:ext uri="{FF2B5EF4-FFF2-40B4-BE49-F238E27FC236}">
                <a16:creationId xmlns:a16="http://schemas.microsoft.com/office/drawing/2014/main" id="{3792667D-607F-47AF-9C2E-5B1CAC4A3264}"/>
              </a:ext>
            </a:extLst>
          </p:cNvPr>
          <p:cNvCxnSpPr>
            <a:cxnSpLocks/>
            <a:stCxn id="28" idx="2"/>
            <a:endCxn id="44" idx="3"/>
          </p:cNvCxnSpPr>
          <p:nvPr/>
        </p:nvCxnSpPr>
        <p:spPr>
          <a:xfrm flipH="1" flipV="1">
            <a:off x="5061037" y="2543931"/>
            <a:ext cx="535383"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207DF23-BB57-455C-90DA-F6B5135AE6C3}"/>
              </a:ext>
            </a:extLst>
          </p:cNvPr>
          <p:cNvSpPr/>
          <p:nvPr/>
        </p:nvSpPr>
        <p:spPr>
          <a:xfrm>
            <a:off x="4492252" y="2806224"/>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47" name="Straight Connector 46">
            <a:extLst>
              <a:ext uri="{FF2B5EF4-FFF2-40B4-BE49-F238E27FC236}">
                <a16:creationId xmlns:a16="http://schemas.microsoft.com/office/drawing/2014/main" id="{525C89B8-7A7F-4443-ADFE-B9D62715BC80}"/>
              </a:ext>
            </a:extLst>
          </p:cNvPr>
          <p:cNvCxnSpPr>
            <a:cxnSpLocks/>
            <a:stCxn id="33" idx="0"/>
            <a:endCxn id="46" idx="3"/>
          </p:cNvCxnSpPr>
          <p:nvPr/>
        </p:nvCxnSpPr>
        <p:spPr>
          <a:xfrm flipH="1">
            <a:off x="5061037" y="2571155"/>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4CF4731F-EDD3-448D-A6F6-9476F9BD526A}"/>
              </a:ext>
            </a:extLst>
          </p:cNvPr>
          <p:cNvSpPr/>
          <p:nvPr/>
        </p:nvSpPr>
        <p:spPr>
          <a:xfrm>
            <a:off x="4279901" y="1735458"/>
            <a:ext cx="730260" cy="5397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rPr>
              <a:t>FPGA</a:t>
            </a:r>
          </a:p>
        </p:txBody>
      </p:sp>
      <p:cxnSp>
        <p:nvCxnSpPr>
          <p:cNvPr id="53" name="Straight Connector 52">
            <a:extLst>
              <a:ext uri="{FF2B5EF4-FFF2-40B4-BE49-F238E27FC236}">
                <a16:creationId xmlns:a16="http://schemas.microsoft.com/office/drawing/2014/main" id="{2710F642-BBD9-47B9-9DB6-8799BE826D3A}"/>
              </a:ext>
            </a:extLst>
          </p:cNvPr>
          <p:cNvCxnSpPr>
            <a:cxnSpLocks/>
            <a:stCxn id="33" idx="0"/>
            <a:endCxn id="48" idx="3"/>
          </p:cNvCxnSpPr>
          <p:nvPr/>
        </p:nvCxnSpPr>
        <p:spPr>
          <a:xfrm flipH="1" flipV="1">
            <a:off x="5010161" y="2005341"/>
            <a:ext cx="586260"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FA91C81-ACCF-47F3-9833-805662FD4804}"/>
              </a:ext>
            </a:extLst>
          </p:cNvPr>
          <p:cNvSpPr/>
          <p:nvPr/>
        </p:nvSpPr>
        <p:spPr>
          <a:xfrm>
            <a:off x="5312027" y="2048460"/>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33" name="Rectangle: Rounded Corners 32">
            <a:extLst>
              <a:ext uri="{FF2B5EF4-FFF2-40B4-BE49-F238E27FC236}">
                <a16:creationId xmlns:a16="http://schemas.microsoft.com/office/drawing/2014/main" id="{FE492984-0248-4145-B9D1-68AC8C59556A}"/>
              </a:ext>
            </a:extLst>
          </p:cNvPr>
          <p:cNvSpPr/>
          <p:nvPr/>
        </p:nvSpPr>
        <p:spPr>
          <a:xfrm>
            <a:off x="5312028" y="2571155"/>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34" name="Rectangle: Rounded Corners 33">
            <a:extLst>
              <a:ext uri="{FF2B5EF4-FFF2-40B4-BE49-F238E27FC236}">
                <a16:creationId xmlns:a16="http://schemas.microsoft.com/office/drawing/2014/main" id="{4BA002C6-3A08-48DA-98C6-C00EA943F723}"/>
              </a:ext>
            </a:extLst>
          </p:cNvPr>
          <p:cNvSpPr/>
          <p:nvPr/>
        </p:nvSpPr>
        <p:spPr>
          <a:xfrm>
            <a:off x="2936042" y="5564627"/>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5" name="Straight Connector 34">
            <a:extLst>
              <a:ext uri="{FF2B5EF4-FFF2-40B4-BE49-F238E27FC236}">
                <a16:creationId xmlns:a16="http://schemas.microsoft.com/office/drawing/2014/main" id="{7F180F96-7CAF-4A70-BC2A-4201DF83E353}"/>
              </a:ext>
            </a:extLst>
          </p:cNvPr>
          <p:cNvCxnSpPr>
            <a:cxnSpLocks/>
            <a:stCxn id="55" idx="0"/>
            <a:endCxn id="34" idx="1"/>
          </p:cNvCxnSpPr>
          <p:nvPr/>
        </p:nvCxnSpPr>
        <p:spPr>
          <a:xfrm flipV="1">
            <a:off x="2331154" y="5834510"/>
            <a:ext cx="604888" cy="232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5188678-E33E-46FA-A89A-A6A8DB7A473F}"/>
              </a:ext>
            </a:extLst>
          </p:cNvPr>
          <p:cNvSpPr/>
          <p:nvPr/>
        </p:nvSpPr>
        <p:spPr>
          <a:xfrm>
            <a:off x="2936042" y="6096803"/>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7" name="Straight Connector 36">
            <a:extLst>
              <a:ext uri="{FF2B5EF4-FFF2-40B4-BE49-F238E27FC236}">
                <a16:creationId xmlns:a16="http://schemas.microsoft.com/office/drawing/2014/main" id="{14E59D4E-102B-402F-8A69-7EB7256654AC}"/>
              </a:ext>
            </a:extLst>
          </p:cNvPr>
          <p:cNvCxnSpPr>
            <a:cxnSpLocks/>
            <a:stCxn id="54" idx="2"/>
            <a:endCxn id="36" idx="1"/>
          </p:cNvCxnSpPr>
          <p:nvPr/>
        </p:nvCxnSpPr>
        <p:spPr>
          <a:xfrm>
            <a:off x="2331153" y="5874862"/>
            <a:ext cx="604889" cy="49182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B135DA4-2868-4F66-B221-D4E01B8F43EB}"/>
              </a:ext>
            </a:extLst>
          </p:cNvPr>
          <p:cNvSpPr/>
          <p:nvPr/>
        </p:nvSpPr>
        <p:spPr>
          <a:xfrm>
            <a:off x="2936042" y="5026037"/>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0" name="Straight Connector 39">
            <a:extLst>
              <a:ext uri="{FF2B5EF4-FFF2-40B4-BE49-F238E27FC236}">
                <a16:creationId xmlns:a16="http://schemas.microsoft.com/office/drawing/2014/main" id="{183334AD-3C95-460A-AF99-040DF72F9C4D}"/>
              </a:ext>
            </a:extLst>
          </p:cNvPr>
          <p:cNvCxnSpPr>
            <a:cxnSpLocks/>
            <a:stCxn id="54" idx="2"/>
            <a:endCxn id="38" idx="1"/>
          </p:cNvCxnSpPr>
          <p:nvPr/>
        </p:nvCxnSpPr>
        <p:spPr>
          <a:xfrm flipV="1">
            <a:off x="2331153" y="5295920"/>
            <a:ext cx="604889" cy="5789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859C2B3F-555F-4362-9A45-0492A3DE37B0}"/>
              </a:ext>
            </a:extLst>
          </p:cNvPr>
          <p:cNvSpPr/>
          <p:nvPr/>
        </p:nvSpPr>
        <p:spPr>
          <a:xfrm>
            <a:off x="1176108" y="5560685"/>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3" name="Straight Connector 42">
            <a:extLst>
              <a:ext uri="{FF2B5EF4-FFF2-40B4-BE49-F238E27FC236}">
                <a16:creationId xmlns:a16="http://schemas.microsoft.com/office/drawing/2014/main" id="{889F717F-577D-46F3-A150-FC2BE723DD15}"/>
              </a:ext>
            </a:extLst>
          </p:cNvPr>
          <p:cNvCxnSpPr>
            <a:cxnSpLocks/>
            <a:stCxn id="54" idx="2"/>
            <a:endCxn id="42" idx="3"/>
          </p:cNvCxnSpPr>
          <p:nvPr/>
        </p:nvCxnSpPr>
        <p:spPr>
          <a:xfrm flipH="1" flipV="1">
            <a:off x="1744893" y="5830568"/>
            <a:ext cx="586260"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2FA0687-7CD8-4DEC-9010-AFC1139B1ED7}"/>
              </a:ext>
            </a:extLst>
          </p:cNvPr>
          <p:cNvSpPr/>
          <p:nvPr/>
        </p:nvSpPr>
        <p:spPr>
          <a:xfrm>
            <a:off x="1176108" y="6092861"/>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0" name="Straight Connector 49">
            <a:extLst>
              <a:ext uri="{FF2B5EF4-FFF2-40B4-BE49-F238E27FC236}">
                <a16:creationId xmlns:a16="http://schemas.microsoft.com/office/drawing/2014/main" id="{19E3B649-1392-4B5C-9BD3-54E52D4F89D4}"/>
              </a:ext>
            </a:extLst>
          </p:cNvPr>
          <p:cNvCxnSpPr>
            <a:cxnSpLocks/>
            <a:stCxn id="55" idx="0"/>
            <a:endCxn id="49" idx="3"/>
          </p:cNvCxnSpPr>
          <p:nvPr/>
        </p:nvCxnSpPr>
        <p:spPr>
          <a:xfrm flipH="1">
            <a:off x="1744893" y="5857792"/>
            <a:ext cx="586261"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EF52C997-DC11-426C-B372-766BCE5B4889}"/>
              </a:ext>
            </a:extLst>
          </p:cNvPr>
          <p:cNvSpPr/>
          <p:nvPr/>
        </p:nvSpPr>
        <p:spPr>
          <a:xfrm>
            <a:off x="1176108" y="5022095"/>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2" name="Straight Connector 51">
            <a:extLst>
              <a:ext uri="{FF2B5EF4-FFF2-40B4-BE49-F238E27FC236}">
                <a16:creationId xmlns:a16="http://schemas.microsoft.com/office/drawing/2014/main" id="{E697B3B0-4A8F-408F-B8E9-32D6D6BDD560}"/>
              </a:ext>
            </a:extLst>
          </p:cNvPr>
          <p:cNvCxnSpPr>
            <a:cxnSpLocks/>
            <a:stCxn id="55" idx="0"/>
            <a:endCxn id="51" idx="3"/>
          </p:cNvCxnSpPr>
          <p:nvPr/>
        </p:nvCxnSpPr>
        <p:spPr>
          <a:xfrm flipH="1" flipV="1">
            <a:off x="1744893" y="5291978"/>
            <a:ext cx="586261"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96BA5E80-CA7B-4286-9C85-B0B45BA48277}"/>
              </a:ext>
            </a:extLst>
          </p:cNvPr>
          <p:cNvSpPr/>
          <p:nvPr/>
        </p:nvSpPr>
        <p:spPr>
          <a:xfrm>
            <a:off x="2046760" y="5335097"/>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55" name="Rectangle: Rounded Corners 54">
            <a:extLst>
              <a:ext uri="{FF2B5EF4-FFF2-40B4-BE49-F238E27FC236}">
                <a16:creationId xmlns:a16="http://schemas.microsoft.com/office/drawing/2014/main" id="{3B0FF450-3EFE-4604-B524-22A3263A73EA}"/>
              </a:ext>
            </a:extLst>
          </p:cNvPr>
          <p:cNvSpPr/>
          <p:nvPr/>
        </p:nvSpPr>
        <p:spPr>
          <a:xfrm>
            <a:off x="2046761" y="585779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56" name="Rectangle: Rounded Corners 55">
            <a:extLst>
              <a:ext uri="{FF2B5EF4-FFF2-40B4-BE49-F238E27FC236}">
                <a16:creationId xmlns:a16="http://schemas.microsoft.com/office/drawing/2014/main" id="{D5CCBC10-F7DB-4D57-A176-984874CF05A9}"/>
              </a:ext>
            </a:extLst>
          </p:cNvPr>
          <p:cNvSpPr/>
          <p:nvPr/>
        </p:nvSpPr>
        <p:spPr>
          <a:xfrm>
            <a:off x="5805406" y="4765261"/>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7" name="Straight Connector 56">
            <a:extLst>
              <a:ext uri="{FF2B5EF4-FFF2-40B4-BE49-F238E27FC236}">
                <a16:creationId xmlns:a16="http://schemas.microsoft.com/office/drawing/2014/main" id="{F2153D99-EABA-45D5-BCA9-0E3AF440E3FD}"/>
              </a:ext>
            </a:extLst>
          </p:cNvPr>
          <p:cNvCxnSpPr>
            <a:cxnSpLocks/>
            <a:stCxn id="71" idx="0"/>
            <a:endCxn id="56" idx="1"/>
          </p:cNvCxnSpPr>
          <p:nvPr/>
        </p:nvCxnSpPr>
        <p:spPr>
          <a:xfrm>
            <a:off x="5596420" y="4752213"/>
            <a:ext cx="208986" cy="28293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AC7D0237-3726-41C5-B5CA-3AB03EE5346F}"/>
              </a:ext>
            </a:extLst>
          </p:cNvPr>
          <p:cNvSpPr/>
          <p:nvPr/>
        </p:nvSpPr>
        <p:spPr>
          <a:xfrm>
            <a:off x="5010160" y="590770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61" name="Straight Connector 60">
            <a:extLst>
              <a:ext uri="{FF2B5EF4-FFF2-40B4-BE49-F238E27FC236}">
                <a16:creationId xmlns:a16="http://schemas.microsoft.com/office/drawing/2014/main" id="{327FAC7F-2622-4118-BB4F-0F0CA600D1DD}"/>
              </a:ext>
            </a:extLst>
          </p:cNvPr>
          <p:cNvCxnSpPr>
            <a:cxnSpLocks/>
            <a:stCxn id="70" idx="2"/>
            <a:endCxn id="58" idx="0"/>
          </p:cNvCxnSpPr>
          <p:nvPr/>
        </p:nvCxnSpPr>
        <p:spPr>
          <a:xfrm flipH="1">
            <a:off x="5294553" y="4769283"/>
            <a:ext cx="301866" cy="113842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F92B63CC-2090-431D-9353-191433CCB991}"/>
              </a:ext>
            </a:extLst>
          </p:cNvPr>
          <p:cNvSpPr/>
          <p:nvPr/>
        </p:nvSpPr>
        <p:spPr>
          <a:xfrm>
            <a:off x="5821160" y="4225724"/>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63" name="Straight Connector 62">
            <a:extLst>
              <a:ext uri="{FF2B5EF4-FFF2-40B4-BE49-F238E27FC236}">
                <a16:creationId xmlns:a16="http://schemas.microsoft.com/office/drawing/2014/main" id="{C798377E-98DB-4AD5-B7C2-6E60F408084D}"/>
              </a:ext>
            </a:extLst>
          </p:cNvPr>
          <p:cNvCxnSpPr>
            <a:cxnSpLocks/>
            <a:stCxn id="70" idx="2"/>
            <a:endCxn id="62" idx="1"/>
          </p:cNvCxnSpPr>
          <p:nvPr/>
        </p:nvCxnSpPr>
        <p:spPr>
          <a:xfrm flipV="1">
            <a:off x="5596419" y="4495607"/>
            <a:ext cx="224741" cy="27367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BB6E9C67-9A70-4539-8390-ACD2358071B4}"/>
              </a:ext>
            </a:extLst>
          </p:cNvPr>
          <p:cNvSpPr/>
          <p:nvPr/>
        </p:nvSpPr>
        <p:spPr>
          <a:xfrm>
            <a:off x="3885348" y="4623795"/>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65" name="Straight Connector 64">
            <a:extLst>
              <a:ext uri="{FF2B5EF4-FFF2-40B4-BE49-F238E27FC236}">
                <a16:creationId xmlns:a16="http://schemas.microsoft.com/office/drawing/2014/main" id="{69E1A4EB-7D51-4C17-BB0C-92C057339DD3}"/>
              </a:ext>
            </a:extLst>
          </p:cNvPr>
          <p:cNvCxnSpPr>
            <a:cxnSpLocks/>
            <a:stCxn id="70" idx="2"/>
            <a:endCxn id="64" idx="3"/>
          </p:cNvCxnSpPr>
          <p:nvPr/>
        </p:nvCxnSpPr>
        <p:spPr>
          <a:xfrm flipH="1">
            <a:off x="4454133" y="4769283"/>
            <a:ext cx="1142286" cy="1243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F823ECFE-FD0F-409E-A4F1-EB3269E290D2}"/>
              </a:ext>
            </a:extLst>
          </p:cNvPr>
          <p:cNvSpPr/>
          <p:nvPr/>
        </p:nvSpPr>
        <p:spPr>
          <a:xfrm>
            <a:off x="4492251" y="4987282"/>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67" name="Straight Connector 66">
            <a:extLst>
              <a:ext uri="{FF2B5EF4-FFF2-40B4-BE49-F238E27FC236}">
                <a16:creationId xmlns:a16="http://schemas.microsoft.com/office/drawing/2014/main" id="{081AAEE2-10B9-448A-B3D2-1651DE658C0D}"/>
              </a:ext>
            </a:extLst>
          </p:cNvPr>
          <p:cNvCxnSpPr>
            <a:cxnSpLocks/>
            <a:stCxn id="71" idx="0"/>
            <a:endCxn id="66" idx="3"/>
          </p:cNvCxnSpPr>
          <p:nvPr/>
        </p:nvCxnSpPr>
        <p:spPr>
          <a:xfrm flipH="1">
            <a:off x="5061036" y="4752213"/>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C49069D6-D566-4F2E-83F2-11DAA940BC93}"/>
              </a:ext>
            </a:extLst>
          </p:cNvPr>
          <p:cNvSpPr/>
          <p:nvPr/>
        </p:nvSpPr>
        <p:spPr>
          <a:xfrm>
            <a:off x="4279900" y="3916516"/>
            <a:ext cx="730260" cy="5397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rPr>
              <a:t>FPGA</a:t>
            </a:r>
          </a:p>
        </p:txBody>
      </p:sp>
      <p:cxnSp>
        <p:nvCxnSpPr>
          <p:cNvPr id="69" name="Straight Connector 68">
            <a:extLst>
              <a:ext uri="{FF2B5EF4-FFF2-40B4-BE49-F238E27FC236}">
                <a16:creationId xmlns:a16="http://schemas.microsoft.com/office/drawing/2014/main" id="{5CE6C29F-890A-4D95-9675-883F7FF2CFB8}"/>
              </a:ext>
            </a:extLst>
          </p:cNvPr>
          <p:cNvCxnSpPr>
            <a:cxnSpLocks/>
            <a:stCxn id="71" idx="0"/>
            <a:endCxn id="68" idx="3"/>
          </p:cNvCxnSpPr>
          <p:nvPr/>
        </p:nvCxnSpPr>
        <p:spPr>
          <a:xfrm flipH="1" flipV="1">
            <a:off x="5010160" y="4186399"/>
            <a:ext cx="586260"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C25CDEE3-D7A1-4EAD-8AC6-3FF95B2259CB}"/>
              </a:ext>
            </a:extLst>
          </p:cNvPr>
          <p:cNvSpPr/>
          <p:nvPr/>
        </p:nvSpPr>
        <p:spPr>
          <a:xfrm>
            <a:off x="5312026" y="4229518"/>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1" name="Rectangle: Rounded Corners 70">
            <a:extLst>
              <a:ext uri="{FF2B5EF4-FFF2-40B4-BE49-F238E27FC236}">
                <a16:creationId xmlns:a16="http://schemas.microsoft.com/office/drawing/2014/main" id="{E088B2A2-64BC-4AF7-BBF6-B9A8A069B1C3}"/>
              </a:ext>
            </a:extLst>
          </p:cNvPr>
          <p:cNvSpPr/>
          <p:nvPr/>
        </p:nvSpPr>
        <p:spPr>
          <a:xfrm>
            <a:off x="5312027" y="475221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2" name="Rectangle: Rounded Corners 71">
            <a:extLst>
              <a:ext uri="{FF2B5EF4-FFF2-40B4-BE49-F238E27FC236}">
                <a16:creationId xmlns:a16="http://schemas.microsoft.com/office/drawing/2014/main" id="{B58F97CC-8EFE-4C15-A511-3D187A3DEF5D}"/>
              </a:ext>
            </a:extLst>
          </p:cNvPr>
          <p:cNvSpPr/>
          <p:nvPr/>
        </p:nvSpPr>
        <p:spPr>
          <a:xfrm>
            <a:off x="5675562" y="5897888"/>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sp>
        <p:nvSpPr>
          <p:cNvPr id="74" name="Rectangle: Rounded Corners 73">
            <a:extLst>
              <a:ext uri="{FF2B5EF4-FFF2-40B4-BE49-F238E27FC236}">
                <a16:creationId xmlns:a16="http://schemas.microsoft.com/office/drawing/2014/main" id="{DBC4E9C1-2DA3-4EB3-9A2F-E3560D770CAD}"/>
              </a:ext>
            </a:extLst>
          </p:cNvPr>
          <p:cNvSpPr/>
          <p:nvPr/>
        </p:nvSpPr>
        <p:spPr>
          <a:xfrm>
            <a:off x="9027652" y="3834588"/>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75" name="Straight Connector 74">
            <a:extLst>
              <a:ext uri="{FF2B5EF4-FFF2-40B4-BE49-F238E27FC236}">
                <a16:creationId xmlns:a16="http://schemas.microsoft.com/office/drawing/2014/main" id="{C7C9C5A5-27BE-4770-AF76-0D7DF8008DD7}"/>
              </a:ext>
            </a:extLst>
          </p:cNvPr>
          <p:cNvCxnSpPr>
            <a:cxnSpLocks/>
            <a:stCxn id="87" idx="0"/>
            <a:endCxn id="74" idx="1"/>
          </p:cNvCxnSpPr>
          <p:nvPr/>
        </p:nvCxnSpPr>
        <p:spPr>
          <a:xfrm>
            <a:off x="8804678" y="3826053"/>
            <a:ext cx="222974" cy="2784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8E48C284-7B19-40D5-AC1A-A8ED71E11981}"/>
              </a:ext>
            </a:extLst>
          </p:cNvPr>
          <p:cNvSpPr/>
          <p:nvPr/>
        </p:nvSpPr>
        <p:spPr>
          <a:xfrm>
            <a:off x="9395154" y="2102805"/>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GPU</a:t>
            </a:r>
          </a:p>
        </p:txBody>
      </p:sp>
      <p:cxnSp>
        <p:nvCxnSpPr>
          <p:cNvPr id="79" name="Straight Connector 78">
            <a:extLst>
              <a:ext uri="{FF2B5EF4-FFF2-40B4-BE49-F238E27FC236}">
                <a16:creationId xmlns:a16="http://schemas.microsoft.com/office/drawing/2014/main" id="{60A4698E-AEF4-4A72-9D60-838F6AF68069}"/>
              </a:ext>
            </a:extLst>
          </p:cNvPr>
          <p:cNvCxnSpPr>
            <a:cxnSpLocks/>
            <a:stCxn id="86" idx="2"/>
            <a:endCxn id="78" idx="1"/>
          </p:cNvCxnSpPr>
          <p:nvPr/>
        </p:nvCxnSpPr>
        <p:spPr>
          <a:xfrm flipV="1">
            <a:off x="8734482" y="2518130"/>
            <a:ext cx="660672" cy="132499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F1122131-AD22-4383-8F5E-C36FA1A9F83C}"/>
              </a:ext>
            </a:extLst>
          </p:cNvPr>
          <p:cNvSpPr/>
          <p:nvPr/>
        </p:nvSpPr>
        <p:spPr>
          <a:xfrm>
            <a:off x="7700509" y="3528946"/>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81" name="Straight Connector 80">
            <a:extLst>
              <a:ext uri="{FF2B5EF4-FFF2-40B4-BE49-F238E27FC236}">
                <a16:creationId xmlns:a16="http://schemas.microsoft.com/office/drawing/2014/main" id="{219F86B8-AE06-46C0-AADD-4F789DCF6EB4}"/>
              </a:ext>
            </a:extLst>
          </p:cNvPr>
          <p:cNvCxnSpPr>
            <a:cxnSpLocks/>
            <a:stCxn id="86" idx="2"/>
            <a:endCxn id="80" idx="3"/>
          </p:cNvCxnSpPr>
          <p:nvPr/>
        </p:nvCxnSpPr>
        <p:spPr>
          <a:xfrm flipH="1" flipV="1">
            <a:off x="8269294" y="3798829"/>
            <a:ext cx="465188"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14B92159-108F-48F2-8A30-8B3CFC60CDF8}"/>
              </a:ext>
            </a:extLst>
          </p:cNvPr>
          <p:cNvSpPr/>
          <p:nvPr/>
        </p:nvSpPr>
        <p:spPr>
          <a:xfrm>
            <a:off x="7700509" y="4061122"/>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83" name="Straight Connector 82">
            <a:extLst>
              <a:ext uri="{FF2B5EF4-FFF2-40B4-BE49-F238E27FC236}">
                <a16:creationId xmlns:a16="http://schemas.microsoft.com/office/drawing/2014/main" id="{9DEE069A-1895-4B32-B6FE-D7B627F99B5A}"/>
              </a:ext>
            </a:extLst>
          </p:cNvPr>
          <p:cNvCxnSpPr>
            <a:cxnSpLocks/>
            <a:stCxn id="87" idx="0"/>
            <a:endCxn id="82" idx="3"/>
          </p:cNvCxnSpPr>
          <p:nvPr/>
        </p:nvCxnSpPr>
        <p:spPr>
          <a:xfrm flipH="1">
            <a:off x="8269294" y="3826053"/>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9777A134-3C1B-4E77-A81C-19107EBD7B82}"/>
              </a:ext>
            </a:extLst>
          </p:cNvPr>
          <p:cNvSpPr/>
          <p:nvPr/>
        </p:nvSpPr>
        <p:spPr>
          <a:xfrm>
            <a:off x="8520285" y="3528946"/>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CPU</a:t>
            </a:r>
          </a:p>
        </p:txBody>
      </p:sp>
      <p:sp>
        <p:nvSpPr>
          <p:cNvPr id="87" name="Rectangle: Rounded Corners 86">
            <a:extLst>
              <a:ext uri="{FF2B5EF4-FFF2-40B4-BE49-F238E27FC236}">
                <a16:creationId xmlns:a16="http://schemas.microsoft.com/office/drawing/2014/main" id="{F29CCF2A-76C4-47D3-925E-03CC4673D0EF}"/>
              </a:ext>
            </a:extLst>
          </p:cNvPr>
          <p:cNvSpPr/>
          <p:nvPr/>
        </p:nvSpPr>
        <p:spPr>
          <a:xfrm>
            <a:off x="8520285" y="382605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89" name="Rectangle: Rounded Corners 88">
            <a:extLst>
              <a:ext uri="{FF2B5EF4-FFF2-40B4-BE49-F238E27FC236}">
                <a16:creationId xmlns:a16="http://schemas.microsoft.com/office/drawing/2014/main" id="{C7DD93F9-9526-41F9-A91B-C964A7CC71E4}"/>
              </a:ext>
            </a:extLst>
          </p:cNvPr>
          <p:cNvSpPr/>
          <p:nvPr/>
        </p:nvSpPr>
        <p:spPr>
          <a:xfrm>
            <a:off x="8520285" y="3223304"/>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CPU</a:t>
            </a:r>
          </a:p>
        </p:txBody>
      </p:sp>
      <p:sp>
        <p:nvSpPr>
          <p:cNvPr id="90" name="Rectangle: Rounded Corners 89">
            <a:extLst>
              <a:ext uri="{FF2B5EF4-FFF2-40B4-BE49-F238E27FC236}">
                <a16:creationId xmlns:a16="http://schemas.microsoft.com/office/drawing/2014/main" id="{3F8C478C-65E2-4965-9C34-1C54A34CFC9C}"/>
              </a:ext>
            </a:extLst>
          </p:cNvPr>
          <p:cNvSpPr/>
          <p:nvPr/>
        </p:nvSpPr>
        <p:spPr>
          <a:xfrm>
            <a:off x="8520285" y="2905380"/>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CPU</a:t>
            </a:r>
          </a:p>
        </p:txBody>
      </p:sp>
      <p:sp>
        <p:nvSpPr>
          <p:cNvPr id="92" name="Rectangle: Rounded Corners 91">
            <a:extLst>
              <a:ext uri="{FF2B5EF4-FFF2-40B4-BE49-F238E27FC236}">
                <a16:creationId xmlns:a16="http://schemas.microsoft.com/office/drawing/2014/main" id="{C923188E-A87F-489D-9835-820BF0687F90}"/>
              </a:ext>
            </a:extLst>
          </p:cNvPr>
          <p:cNvSpPr/>
          <p:nvPr/>
        </p:nvSpPr>
        <p:spPr>
          <a:xfrm>
            <a:off x="9876727" y="2603067"/>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GPU</a:t>
            </a:r>
          </a:p>
        </p:txBody>
      </p:sp>
      <p:sp>
        <p:nvSpPr>
          <p:cNvPr id="93" name="Rectangle: Rounded Corners 92">
            <a:extLst>
              <a:ext uri="{FF2B5EF4-FFF2-40B4-BE49-F238E27FC236}">
                <a16:creationId xmlns:a16="http://schemas.microsoft.com/office/drawing/2014/main" id="{48BF6DC4-8953-4AD7-89AC-5394326957F9}"/>
              </a:ext>
            </a:extLst>
          </p:cNvPr>
          <p:cNvSpPr/>
          <p:nvPr/>
        </p:nvSpPr>
        <p:spPr>
          <a:xfrm>
            <a:off x="10490069" y="3134612"/>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GPU</a:t>
            </a:r>
          </a:p>
        </p:txBody>
      </p:sp>
      <p:cxnSp>
        <p:nvCxnSpPr>
          <p:cNvPr id="94" name="Straight Connector 93">
            <a:extLst>
              <a:ext uri="{FF2B5EF4-FFF2-40B4-BE49-F238E27FC236}">
                <a16:creationId xmlns:a16="http://schemas.microsoft.com/office/drawing/2014/main" id="{0CB61F6B-CF4A-4855-852D-CF705E5D87EA}"/>
              </a:ext>
            </a:extLst>
          </p:cNvPr>
          <p:cNvCxnSpPr>
            <a:cxnSpLocks/>
            <a:stCxn id="87" idx="0"/>
            <a:endCxn id="92" idx="1"/>
          </p:cNvCxnSpPr>
          <p:nvPr/>
        </p:nvCxnSpPr>
        <p:spPr>
          <a:xfrm flipV="1">
            <a:off x="8804678" y="3018392"/>
            <a:ext cx="1072049" cy="8076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9817BF8-B3E8-47D2-9EBE-83B5C28AC0C2}"/>
              </a:ext>
            </a:extLst>
          </p:cNvPr>
          <p:cNvCxnSpPr>
            <a:cxnSpLocks/>
            <a:stCxn id="86" idx="2"/>
            <a:endCxn id="93" idx="1"/>
          </p:cNvCxnSpPr>
          <p:nvPr/>
        </p:nvCxnSpPr>
        <p:spPr>
          <a:xfrm flipV="1">
            <a:off x="8734482" y="3549937"/>
            <a:ext cx="1755587" cy="29318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4550885E-16FF-4A39-B3AA-D8F6C10965C7}"/>
              </a:ext>
            </a:extLst>
          </p:cNvPr>
          <p:cNvSpPr txBox="1"/>
          <p:nvPr/>
        </p:nvSpPr>
        <p:spPr>
          <a:xfrm>
            <a:off x="8653357" y="4923215"/>
            <a:ext cx="2876156" cy="1569660"/>
          </a:xfrm>
          <a:prstGeom prst="rect">
            <a:avLst/>
          </a:prstGeom>
          <a:noFill/>
        </p:spPr>
        <p:txBody>
          <a:bodyPr wrap="square" rtlCol="0">
            <a:spAutoFit/>
          </a:bodyPr>
          <a:lstStyle/>
          <a:p>
            <a:pPr algn="ctr">
              <a:tabLst>
                <a:tab pos="1028700" algn="l"/>
              </a:tabLst>
            </a:pPr>
            <a:r>
              <a:rPr lang="en-US" sz="3200" dirty="0"/>
              <a:t>Every device can be doing</a:t>
            </a:r>
            <a:br>
              <a:rPr lang="en-US" sz="3200" dirty="0"/>
            </a:br>
            <a:r>
              <a:rPr lang="en-US" sz="3200" dirty="0"/>
              <a:t>work in parallel.</a:t>
            </a:r>
          </a:p>
        </p:txBody>
      </p:sp>
      <p:pic>
        <p:nvPicPr>
          <p:cNvPr id="106" name="Picture 105">
            <a:extLst>
              <a:ext uri="{FF2B5EF4-FFF2-40B4-BE49-F238E27FC236}">
                <a16:creationId xmlns:a16="http://schemas.microsoft.com/office/drawing/2014/main" id="{49702AD2-2E9B-4837-A70A-247CCC7D79FE}"/>
              </a:ext>
            </a:extLst>
          </p:cNvPr>
          <p:cNvPicPr>
            <a:picLocks noChangeAspect="1"/>
          </p:cNvPicPr>
          <p:nvPr/>
        </p:nvPicPr>
        <p:blipFill>
          <a:blip r:embed="rId2"/>
          <a:stretch>
            <a:fillRect/>
          </a:stretch>
        </p:blipFill>
        <p:spPr>
          <a:xfrm>
            <a:off x="6546939" y="5716944"/>
            <a:ext cx="640577" cy="680613"/>
          </a:xfrm>
          <a:prstGeom prst="rect">
            <a:avLst/>
          </a:prstGeom>
        </p:spPr>
      </p:pic>
      <p:sp>
        <p:nvSpPr>
          <p:cNvPr id="107" name="TextBox 106">
            <a:extLst>
              <a:ext uri="{FF2B5EF4-FFF2-40B4-BE49-F238E27FC236}">
                <a16:creationId xmlns:a16="http://schemas.microsoft.com/office/drawing/2014/main" id="{095040D4-03E4-4D7D-8485-F15EBA57641A}"/>
              </a:ext>
            </a:extLst>
          </p:cNvPr>
          <p:cNvSpPr txBox="1"/>
          <p:nvPr/>
        </p:nvSpPr>
        <p:spPr>
          <a:xfrm>
            <a:off x="7212988" y="5781003"/>
            <a:ext cx="790113" cy="523220"/>
          </a:xfrm>
          <a:prstGeom prst="rect">
            <a:avLst/>
          </a:prstGeom>
          <a:noFill/>
        </p:spPr>
        <p:txBody>
          <a:bodyPr wrap="square" rtlCol="0">
            <a:spAutoFit/>
          </a:bodyPr>
          <a:lstStyle/>
          <a:p>
            <a:r>
              <a:rPr lang="en-US" sz="2800" b="1" dirty="0">
                <a:solidFill>
                  <a:srgbClr val="7BBF6A"/>
                </a:solidFill>
              </a:rPr>
              <a:t>Yes!</a:t>
            </a:r>
          </a:p>
        </p:txBody>
      </p:sp>
      <p:pic>
        <p:nvPicPr>
          <p:cNvPr id="108" name="Picture 107">
            <a:extLst>
              <a:ext uri="{FF2B5EF4-FFF2-40B4-BE49-F238E27FC236}">
                <a16:creationId xmlns:a16="http://schemas.microsoft.com/office/drawing/2014/main" id="{B9D0B96E-D88D-4C0E-958F-4A55560C5B5B}"/>
              </a:ext>
            </a:extLst>
          </p:cNvPr>
          <p:cNvPicPr>
            <a:picLocks noChangeAspect="1"/>
          </p:cNvPicPr>
          <p:nvPr/>
        </p:nvPicPr>
        <p:blipFill>
          <a:blip r:embed="rId2"/>
          <a:stretch>
            <a:fillRect/>
          </a:stretch>
        </p:blipFill>
        <p:spPr>
          <a:xfrm>
            <a:off x="9965261" y="4053625"/>
            <a:ext cx="640577" cy="680613"/>
          </a:xfrm>
          <a:prstGeom prst="rect">
            <a:avLst/>
          </a:prstGeom>
        </p:spPr>
      </p:pic>
      <p:sp>
        <p:nvSpPr>
          <p:cNvPr id="109" name="TextBox 108">
            <a:extLst>
              <a:ext uri="{FF2B5EF4-FFF2-40B4-BE49-F238E27FC236}">
                <a16:creationId xmlns:a16="http://schemas.microsoft.com/office/drawing/2014/main" id="{469FB0D4-12D0-41BE-8A3D-3C9D35A32DF1}"/>
              </a:ext>
            </a:extLst>
          </p:cNvPr>
          <p:cNvSpPr txBox="1"/>
          <p:nvPr/>
        </p:nvSpPr>
        <p:spPr>
          <a:xfrm>
            <a:off x="10631310" y="4117684"/>
            <a:ext cx="790113" cy="523220"/>
          </a:xfrm>
          <a:prstGeom prst="rect">
            <a:avLst/>
          </a:prstGeom>
          <a:noFill/>
        </p:spPr>
        <p:txBody>
          <a:bodyPr wrap="square" rtlCol="0">
            <a:spAutoFit/>
          </a:bodyPr>
          <a:lstStyle/>
          <a:p>
            <a:r>
              <a:rPr lang="en-US" sz="2800" b="1" dirty="0">
                <a:solidFill>
                  <a:srgbClr val="7BBF6A"/>
                </a:solidFill>
              </a:rPr>
              <a:t>Yes!</a:t>
            </a:r>
          </a:p>
        </p:txBody>
      </p:sp>
    </p:spTree>
    <p:extLst>
      <p:ext uri="{BB962C8B-B14F-4D97-AF65-F5344CB8AC3E}">
        <p14:creationId xmlns:p14="http://schemas.microsoft.com/office/powerpoint/2010/main" val="4087214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A7B2CE67-8843-4A33-9C42-ADBC1C81A407}"/>
              </a:ext>
            </a:extLst>
          </p:cNvPr>
          <p:cNvCxnSpPr>
            <a:cxnSpLocks/>
            <a:stCxn id="71" idx="0"/>
            <a:endCxn id="72" idx="0"/>
          </p:cNvCxnSpPr>
          <p:nvPr/>
        </p:nvCxnSpPr>
        <p:spPr>
          <a:xfrm>
            <a:off x="5596420" y="4752213"/>
            <a:ext cx="363535" cy="114567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What does a machine look like in a heterogeneous world?</a:t>
            </a:r>
          </a:p>
        </p:txBody>
      </p:sp>
      <p:sp>
        <p:nvSpPr>
          <p:cNvPr id="5" name="Rectangle: Rounded Corners 4">
            <a:extLst>
              <a:ext uri="{FF2B5EF4-FFF2-40B4-BE49-F238E27FC236}">
                <a16:creationId xmlns:a16="http://schemas.microsoft.com/office/drawing/2014/main" id="{848A47C6-D765-4973-B00E-2F5DBC18C3D1}"/>
              </a:ext>
            </a:extLst>
          </p:cNvPr>
          <p:cNvSpPr/>
          <p:nvPr/>
        </p:nvSpPr>
        <p:spPr>
          <a:xfrm>
            <a:off x="1460501" y="1824708"/>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 name="Rectangle: Rounded Corners 6">
            <a:extLst>
              <a:ext uri="{FF2B5EF4-FFF2-40B4-BE49-F238E27FC236}">
                <a16:creationId xmlns:a16="http://schemas.microsoft.com/office/drawing/2014/main" id="{A585C073-9D6D-427D-8D07-064A8D3E4B67}"/>
              </a:ext>
            </a:extLst>
          </p:cNvPr>
          <p:cNvSpPr/>
          <p:nvPr/>
        </p:nvSpPr>
        <p:spPr>
          <a:xfrm>
            <a:off x="1460501" y="2470470"/>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0" name="Rectangle: Rounded Corners 9">
            <a:extLst>
              <a:ext uri="{FF2B5EF4-FFF2-40B4-BE49-F238E27FC236}">
                <a16:creationId xmlns:a16="http://schemas.microsoft.com/office/drawing/2014/main" id="{1BE93EAF-DE76-4FFD-9C2F-3DC2812F3E6C}"/>
              </a:ext>
            </a:extLst>
          </p:cNvPr>
          <p:cNvSpPr/>
          <p:nvPr/>
        </p:nvSpPr>
        <p:spPr>
          <a:xfrm>
            <a:off x="2226265" y="247047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11" name="Straight Connector 10">
            <a:extLst>
              <a:ext uri="{FF2B5EF4-FFF2-40B4-BE49-F238E27FC236}">
                <a16:creationId xmlns:a16="http://schemas.microsoft.com/office/drawing/2014/main" id="{24A0DA86-5938-4585-B876-78CFA5FA5645}"/>
              </a:ext>
            </a:extLst>
          </p:cNvPr>
          <p:cNvCxnSpPr>
            <a:cxnSpLocks/>
            <a:stCxn id="7" idx="3"/>
            <a:endCxn id="10" idx="1"/>
          </p:cNvCxnSpPr>
          <p:nvPr/>
        </p:nvCxnSpPr>
        <p:spPr>
          <a:xfrm>
            <a:off x="2029286" y="2740353"/>
            <a:ext cx="19697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414F89B-462C-4483-8110-49FB5E8ACF16}"/>
              </a:ext>
            </a:extLst>
          </p:cNvPr>
          <p:cNvSpPr/>
          <p:nvPr/>
        </p:nvSpPr>
        <p:spPr>
          <a:xfrm>
            <a:off x="1460501" y="313461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4" name="Rectangle: Rounded Corners 13">
            <a:extLst>
              <a:ext uri="{FF2B5EF4-FFF2-40B4-BE49-F238E27FC236}">
                <a16:creationId xmlns:a16="http://schemas.microsoft.com/office/drawing/2014/main" id="{962085C7-30E1-47D3-9504-A6E71F13BBA8}"/>
              </a:ext>
            </a:extLst>
          </p:cNvPr>
          <p:cNvSpPr/>
          <p:nvPr/>
        </p:nvSpPr>
        <p:spPr>
          <a:xfrm>
            <a:off x="1442369" y="419447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5" name="Rectangle: Rounded Corners 14">
            <a:extLst>
              <a:ext uri="{FF2B5EF4-FFF2-40B4-BE49-F238E27FC236}">
                <a16:creationId xmlns:a16="http://schemas.microsoft.com/office/drawing/2014/main" id="{9FBBB380-0181-4FFB-8792-D4AA445F7482}"/>
              </a:ext>
            </a:extLst>
          </p:cNvPr>
          <p:cNvSpPr/>
          <p:nvPr/>
        </p:nvSpPr>
        <p:spPr>
          <a:xfrm>
            <a:off x="2277141" y="379465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16" name="Straight Connector 15">
            <a:extLst>
              <a:ext uri="{FF2B5EF4-FFF2-40B4-BE49-F238E27FC236}">
                <a16:creationId xmlns:a16="http://schemas.microsoft.com/office/drawing/2014/main" id="{87417CC4-148C-4FFD-B879-FC384CE55B37}"/>
              </a:ext>
            </a:extLst>
          </p:cNvPr>
          <p:cNvCxnSpPr>
            <a:cxnSpLocks/>
            <a:stCxn id="14" idx="3"/>
            <a:endCxn id="15" idx="1"/>
          </p:cNvCxnSpPr>
          <p:nvPr/>
        </p:nvCxnSpPr>
        <p:spPr>
          <a:xfrm flipV="1">
            <a:off x="2011154" y="4064539"/>
            <a:ext cx="265987" cy="3998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2260621-8552-4A82-94C1-9EB0726C7FBA}"/>
              </a:ext>
            </a:extLst>
          </p:cNvPr>
          <p:cNvSpPr/>
          <p:nvPr/>
        </p:nvSpPr>
        <p:spPr>
          <a:xfrm>
            <a:off x="2226265" y="313461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cxnSp>
        <p:nvCxnSpPr>
          <p:cNvPr id="18" name="Straight Connector 17">
            <a:extLst>
              <a:ext uri="{FF2B5EF4-FFF2-40B4-BE49-F238E27FC236}">
                <a16:creationId xmlns:a16="http://schemas.microsoft.com/office/drawing/2014/main" id="{E048E9B1-59E1-492D-B30E-3C2D7C984B51}"/>
              </a:ext>
            </a:extLst>
          </p:cNvPr>
          <p:cNvCxnSpPr>
            <a:cxnSpLocks/>
            <a:stCxn id="13" idx="3"/>
            <a:endCxn id="17" idx="1"/>
          </p:cNvCxnSpPr>
          <p:nvPr/>
        </p:nvCxnSpPr>
        <p:spPr>
          <a:xfrm>
            <a:off x="2029286" y="3404495"/>
            <a:ext cx="19697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3A6663C-580F-4468-8614-D47B25778396}"/>
              </a:ext>
            </a:extLst>
          </p:cNvPr>
          <p:cNvSpPr/>
          <p:nvPr/>
        </p:nvSpPr>
        <p:spPr>
          <a:xfrm>
            <a:off x="2307280" y="4472054"/>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25" name="Straight Connector 24">
            <a:extLst>
              <a:ext uri="{FF2B5EF4-FFF2-40B4-BE49-F238E27FC236}">
                <a16:creationId xmlns:a16="http://schemas.microsoft.com/office/drawing/2014/main" id="{93FC61CA-F49C-4145-9C02-F7F5C602AD02}"/>
              </a:ext>
            </a:extLst>
          </p:cNvPr>
          <p:cNvCxnSpPr>
            <a:cxnSpLocks/>
            <a:stCxn id="14" idx="3"/>
            <a:endCxn id="24" idx="1"/>
          </p:cNvCxnSpPr>
          <p:nvPr/>
        </p:nvCxnSpPr>
        <p:spPr>
          <a:xfrm>
            <a:off x="2011154" y="4464356"/>
            <a:ext cx="296126" cy="2775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54618385-38FD-4D05-9561-CEF96C03F5D8}"/>
              </a:ext>
            </a:extLst>
          </p:cNvPr>
          <p:cNvSpPr/>
          <p:nvPr/>
        </p:nvSpPr>
        <p:spPr>
          <a:xfrm>
            <a:off x="6201309" y="227799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0" name="Straight Connector 29">
            <a:extLst>
              <a:ext uri="{FF2B5EF4-FFF2-40B4-BE49-F238E27FC236}">
                <a16:creationId xmlns:a16="http://schemas.microsoft.com/office/drawing/2014/main" id="{8AA3C7D5-C058-4CFC-B1AC-94ADD939DCD3}"/>
              </a:ext>
            </a:extLst>
          </p:cNvPr>
          <p:cNvCxnSpPr>
            <a:cxnSpLocks/>
            <a:stCxn id="33" idx="0"/>
            <a:endCxn id="29" idx="1"/>
          </p:cNvCxnSpPr>
          <p:nvPr/>
        </p:nvCxnSpPr>
        <p:spPr>
          <a:xfrm flipV="1">
            <a:off x="5596421" y="2547873"/>
            <a:ext cx="604888" cy="232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BC1057CA-1D32-4E39-B148-533728728B7A}"/>
              </a:ext>
            </a:extLst>
          </p:cNvPr>
          <p:cNvSpPr/>
          <p:nvPr/>
        </p:nvSpPr>
        <p:spPr>
          <a:xfrm>
            <a:off x="6201309" y="281016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2" name="Straight Connector 31">
            <a:extLst>
              <a:ext uri="{FF2B5EF4-FFF2-40B4-BE49-F238E27FC236}">
                <a16:creationId xmlns:a16="http://schemas.microsoft.com/office/drawing/2014/main" id="{1BB09847-5AF1-4983-A1BA-9F8D81FD7036}"/>
              </a:ext>
            </a:extLst>
          </p:cNvPr>
          <p:cNvCxnSpPr>
            <a:cxnSpLocks/>
            <a:stCxn id="28" idx="2"/>
            <a:endCxn id="31" idx="1"/>
          </p:cNvCxnSpPr>
          <p:nvPr/>
        </p:nvCxnSpPr>
        <p:spPr>
          <a:xfrm>
            <a:off x="5596420" y="2588225"/>
            <a:ext cx="604889" cy="49182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95276C8-9F04-4A0B-AB0B-C5C8BDF7CAEE}"/>
              </a:ext>
            </a:extLst>
          </p:cNvPr>
          <p:cNvSpPr/>
          <p:nvPr/>
        </p:nvSpPr>
        <p:spPr>
          <a:xfrm>
            <a:off x="6201309" y="173940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1" name="Straight Connector 40">
            <a:extLst>
              <a:ext uri="{FF2B5EF4-FFF2-40B4-BE49-F238E27FC236}">
                <a16:creationId xmlns:a16="http://schemas.microsoft.com/office/drawing/2014/main" id="{7A3B35A8-3A37-4337-9343-5BB86018C369}"/>
              </a:ext>
            </a:extLst>
          </p:cNvPr>
          <p:cNvCxnSpPr>
            <a:cxnSpLocks/>
            <a:stCxn id="28" idx="2"/>
            <a:endCxn id="39" idx="1"/>
          </p:cNvCxnSpPr>
          <p:nvPr/>
        </p:nvCxnSpPr>
        <p:spPr>
          <a:xfrm flipV="1">
            <a:off x="5596420" y="2009283"/>
            <a:ext cx="604889" cy="5789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67F653C3-8EA7-4D03-B779-24313DDBA6BD}"/>
              </a:ext>
            </a:extLst>
          </p:cNvPr>
          <p:cNvSpPr/>
          <p:nvPr/>
        </p:nvSpPr>
        <p:spPr>
          <a:xfrm>
            <a:off x="4492252" y="2274048"/>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45" name="Straight Connector 44">
            <a:extLst>
              <a:ext uri="{FF2B5EF4-FFF2-40B4-BE49-F238E27FC236}">
                <a16:creationId xmlns:a16="http://schemas.microsoft.com/office/drawing/2014/main" id="{3792667D-607F-47AF-9C2E-5B1CAC4A3264}"/>
              </a:ext>
            </a:extLst>
          </p:cNvPr>
          <p:cNvCxnSpPr>
            <a:cxnSpLocks/>
            <a:stCxn id="28" idx="2"/>
            <a:endCxn id="44" idx="3"/>
          </p:cNvCxnSpPr>
          <p:nvPr/>
        </p:nvCxnSpPr>
        <p:spPr>
          <a:xfrm flipH="1" flipV="1">
            <a:off x="5061037" y="2543931"/>
            <a:ext cx="535383"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207DF23-BB57-455C-90DA-F6B5135AE6C3}"/>
              </a:ext>
            </a:extLst>
          </p:cNvPr>
          <p:cNvSpPr/>
          <p:nvPr/>
        </p:nvSpPr>
        <p:spPr>
          <a:xfrm>
            <a:off x="4492252" y="2806224"/>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47" name="Straight Connector 46">
            <a:extLst>
              <a:ext uri="{FF2B5EF4-FFF2-40B4-BE49-F238E27FC236}">
                <a16:creationId xmlns:a16="http://schemas.microsoft.com/office/drawing/2014/main" id="{525C89B8-7A7F-4443-ADFE-B9D62715BC80}"/>
              </a:ext>
            </a:extLst>
          </p:cNvPr>
          <p:cNvCxnSpPr>
            <a:cxnSpLocks/>
            <a:stCxn id="33" idx="0"/>
            <a:endCxn id="46" idx="3"/>
          </p:cNvCxnSpPr>
          <p:nvPr/>
        </p:nvCxnSpPr>
        <p:spPr>
          <a:xfrm flipH="1">
            <a:off x="5061037" y="2571155"/>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4CF4731F-EDD3-448D-A6F6-9476F9BD526A}"/>
              </a:ext>
            </a:extLst>
          </p:cNvPr>
          <p:cNvSpPr/>
          <p:nvPr/>
        </p:nvSpPr>
        <p:spPr>
          <a:xfrm>
            <a:off x="4279901" y="1735458"/>
            <a:ext cx="730260" cy="5397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rPr>
              <a:t>FPGA</a:t>
            </a:r>
          </a:p>
        </p:txBody>
      </p:sp>
      <p:cxnSp>
        <p:nvCxnSpPr>
          <p:cNvPr id="53" name="Straight Connector 52">
            <a:extLst>
              <a:ext uri="{FF2B5EF4-FFF2-40B4-BE49-F238E27FC236}">
                <a16:creationId xmlns:a16="http://schemas.microsoft.com/office/drawing/2014/main" id="{2710F642-BBD9-47B9-9DB6-8799BE826D3A}"/>
              </a:ext>
            </a:extLst>
          </p:cNvPr>
          <p:cNvCxnSpPr>
            <a:cxnSpLocks/>
            <a:stCxn id="33" idx="0"/>
            <a:endCxn id="48" idx="3"/>
          </p:cNvCxnSpPr>
          <p:nvPr/>
        </p:nvCxnSpPr>
        <p:spPr>
          <a:xfrm flipH="1" flipV="1">
            <a:off x="5010161" y="2005341"/>
            <a:ext cx="586260"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FA91C81-ACCF-47F3-9833-805662FD4804}"/>
              </a:ext>
            </a:extLst>
          </p:cNvPr>
          <p:cNvSpPr/>
          <p:nvPr/>
        </p:nvSpPr>
        <p:spPr>
          <a:xfrm>
            <a:off x="5312027" y="2048460"/>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33" name="Rectangle: Rounded Corners 32">
            <a:extLst>
              <a:ext uri="{FF2B5EF4-FFF2-40B4-BE49-F238E27FC236}">
                <a16:creationId xmlns:a16="http://schemas.microsoft.com/office/drawing/2014/main" id="{FE492984-0248-4145-B9D1-68AC8C59556A}"/>
              </a:ext>
            </a:extLst>
          </p:cNvPr>
          <p:cNvSpPr/>
          <p:nvPr/>
        </p:nvSpPr>
        <p:spPr>
          <a:xfrm>
            <a:off x="5312028" y="2571155"/>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34" name="Rectangle: Rounded Corners 33">
            <a:extLst>
              <a:ext uri="{FF2B5EF4-FFF2-40B4-BE49-F238E27FC236}">
                <a16:creationId xmlns:a16="http://schemas.microsoft.com/office/drawing/2014/main" id="{4BA002C6-3A08-48DA-98C6-C00EA943F723}"/>
              </a:ext>
            </a:extLst>
          </p:cNvPr>
          <p:cNvSpPr/>
          <p:nvPr/>
        </p:nvSpPr>
        <p:spPr>
          <a:xfrm>
            <a:off x="2936042" y="5564627"/>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5" name="Straight Connector 34">
            <a:extLst>
              <a:ext uri="{FF2B5EF4-FFF2-40B4-BE49-F238E27FC236}">
                <a16:creationId xmlns:a16="http://schemas.microsoft.com/office/drawing/2014/main" id="{7F180F96-7CAF-4A70-BC2A-4201DF83E353}"/>
              </a:ext>
            </a:extLst>
          </p:cNvPr>
          <p:cNvCxnSpPr>
            <a:cxnSpLocks/>
            <a:stCxn id="55" idx="0"/>
            <a:endCxn id="34" idx="1"/>
          </p:cNvCxnSpPr>
          <p:nvPr/>
        </p:nvCxnSpPr>
        <p:spPr>
          <a:xfrm flipV="1">
            <a:off x="2331154" y="5834510"/>
            <a:ext cx="604888" cy="232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5188678-E33E-46FA-A89A-A6A8DB7A473F}"/>
              </a:ext>
            </a:extLst>
          </p:cNvPr>
          <p:cNvSpPr/>
          <p:nvPr/>
        </p:nvSpPr>
        <p:spPr>
          <a:xfrm>
            <a:off x="2936042" y="6096803"/>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7" name="Straight Connector 36">
            <a:extLst>
              <a:ext uri="{FF2B5EF4-FFF2-40B4-BE49-F238E27FC236}">
                <a16:creationId xmlns:a16="http://schemas.microsoft.com/office/drawing/2014/main" id="{14E59D4E-102B-402F-8A69-7EB7256654AC}"/>
              </a:ext>
            </a:extLst>
          </p:cNvPr>
          <p:cNvCxnSpPr>
            <a:cxnSpLocks/>
            <a:stCxn id="54" idx="2"/>
            <a:endCxn id="36" idx="1"/>
          </p:cNvCxnSpPr>
          <p:nvPr/>
        </p:nvCxnSpPr>
        <p:spPr>
          <a:xfrm>
            <a:off x="2331153" y="5874862"/>
            <a:ext cx="604889" cy="49182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B135DA4-2868-4F66-B221-D4E01B8F43EB}"/>
              </a:ext>
            </a:extLst>
          </p:cNvPr>
          <p:cNvSpPr/>
          <p:nvPr/>
        </p:nvSpPr>
        <p:spPr>
          <a:xfrm>
            <a:off x="2936042" y="5026037"/>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0" name="Straight Connector 39">
            <a:extLst>
              <a:ext uri="{FF2B5EF4-FFF2-40B4-BE49-F238E27FC236}">
                <a16:creationId xmlns:a16="http://schemas.microsoft.com/office/drawing/2014/main" id="{183334AD-3C95-460A-AF99-040DF72F9C4D}"/>
              </a:ext>
            </a:extLst>
          </p:cNvPr>
          <p:cNvCxnSpPr>
            <a:cxnSpLocks/>
            <a:stCxn id="54" idx="2"/>
            <a:endCxn id="38" idx="1"/>
          </p:cNvCxnSpPr>
          <p:nvPr/>
        </p:nvCxnSpPr>
        <p:spPr>
          <a:xfrm flipV="1">
            <a:off x="2331153" y="5295920"/>
            <a:ext cx="604889" cy="5789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859C2B3F-555F-4362-9A45-0492A3DE37B0}"/>
              </a:ext>
            </a:extLst>
          </p:cNvPr>
          <p:cNvSpPr/>
          <p:nvPr/>
        </p:nvSpPr>
        <p:spPr>
          <a:xfrm>
            <a:off x="1176108" y="5560685"/>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3" name="Straight Connector 42">
            <a:extLst>
              <a:ext uri="{FF2B5EF4-FFF2-40B4-BE49-F238E27FC236}">
                <a16:creationId xmlns:a16="http://schemas.microsoft.com/office/drawing/2014/main" id="{889F717F-577D-46F3-A150-FC2BE723DD15}"/>
              </a:ext>
            </a:extLst>
          </p:cNvPr>
          <p:cNvCxnSpPr>
            <a:cxnSpLocks/>
            <a:stCxn id="54" idx="2"/>
            <a:endCxn id="42" idx="3"/>
          </p:cNvCxnSpPr>
          <p:nvPr/>
        </p:nvCxnSpPr>
        <p:spPr>
          <a:xfrm flipH="1" flipV="1">
            <a:off x="1744893" y="5830568"/>
            <a:ext cx="586260"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2FA0687-7CD8-4DEC-9010-AFC1139B1ED7}"/>
              </a:ext>
            </a:extLst>
          </p:cNvPr>
          <p:cNvSpPr/>
          <p:nvPr/>
        </p:nvSpPr>
        <p:spPr>
          <a:xfrm>
            <a:off x="1176108" y="6092861"/>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0" name="Straight Connector 49">
            <a:extLst>
              <a:ext uri="{FF2B5EF4-FFF2-40B4-BE49-F238E27FC236}">
                <a16:creationId xmlns:a16="http://schemas.microsoft.com/office/drawing/2014/main" id="{19E3B649-1392-4B5C-9BD3-54E52D4F89D4}"/>
              </a:ext>
            </a:extLst>
          </p:cNvPr>
          <p:cNvCxnSpPr>
            <a:cxnSpLocks/>
            <a:stCxn id="55" idx="0"/>
            <a:endCxn id="49" idx="3"/>
          </p:cNvCxnSpPr>
          <p:nvPr/>
        </p:nvCxnSpPr>
        <p:spPr>
          <a:xfrm flipH="1">
            <a:off x="1744893" y="5857792"/>
            <a:ext cx="586261"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EF52C997-DC11-426C-B372-766BCE5B4889}"/>
              </a:ext>
            </a:extLst>
          </p:cNvPr>
          <p:cNvSpPr/>
          <p:nvPr/>
        </p:nvSpPr>
        <p:spPr>
          <a:xfrm>
            <a:off x="1176108" y="5022095"/>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2" name="Straight Connector 51">
            <a:extLst>
              <a:ext uri="{FF2B5EF4-FFF2-40B4-BE49-F238E27FC236}">
                <a16:creationId xmlns:a16="http://schemas.microsoft.com/office/drawing/2014/main" id="{E697B3B0-4A8F-408F-B8E9-32D6D6BDD560}"/>
              </a:ext>
            </a:extLst>
          </p:cNvPr>
          <p:cNvCxnSpPr>
            <a:cxnSpLocks/>
            <a:stCxn id="55" idx="0"/>
            <a:endCxn id="51" idx="3"/>
          </p:cNvCxnSpPr>
          <p:nvPr/>
        </p:nvCxnSpPr>
        <p:spPr>
          <a:xfrm flipH="1" flipV="1">
            <a:off x="1744893" y="5291978"/>
            <a:ext cx="586261"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96BA5E80-CA7B-4286-9C85-B0B45BA48277}"/>
              </a:ext>
            </a:extLst>
          </p:cNvPr>
          <p:cNvSpPr/>
          <p:nvPr/>
        </p:nvSpPr>
        <p:spPr>
          <a:xfrm>
            <a:off x="2046760" y="5335097"/>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55" name="Rectangle: Rounded Corners 54">
            <a:extLst>
              <a:ext uri="{FF2B5EF4-FFF2-40B4-BE49-F238E27FC236}">
                <a16:creationId xmlns:a16="http://schemas.microsoft.com/office/drawing/2014/main" id="{3B0FF450-3EFE-4604-B524-22A3263A73EA}"/>
              </a:ext>
            </a:extLst>
          </p:cNvPr>
          <p:cNvSpPr/>
          <p:nvPr/>
        </p:nvSpPr>
        <p:spPr>
          <a:xfrm>
            <a:off x="2046761" y="585779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56" name="Rectangle: Rounded Corners 55">
            <a:extLst>
              <a:ext uri="{FF2B5EF4-FFF2-40B4-BE49-F238E27FC236}">
                <a16:creationId xmlns:a16="http://schemas.microsoft.com/office/drawing/2014/main" id="{D5CCBC10-F7DB-4D57-A176-984874CF05A9}"/>
              </a:ext>
            </a:extLst>
          </p:cNvPr>
          <p:cNvSpPr/>
          <p:nvPr/>
        </p:nvSpPr>
        <p:spPr>
          <a:xfrm>
            <a:off x="5805406" y="4765261"/>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7" name="Straight Connector 56">
            <a:extLst>
              <a:ext uri="{FF2B5EF4-FFF2-40B4-BE49-F238E27FC236}">
                <a16:creationId xmlns:a16="http://schemas.microsoft.com/office/drawing/2014/main" id="{F2153D99-EABA-45D5-BCA9-0E3AF440E3FD}"/>
              </a:ext>
            </a:extLst>
          </p:cNvPr>
          <p:cNvCxnSpPr>
            <a:cxnSpLocks/>
            <a:stCxn id="71" idx="0"/>
            <a:endCxn id="56" idx="1"/>
          </p:cNvCxnSpPr>
          <p:nvPr/>
        </p:nvCxnSpPr>
        <p:spPr>
          <a:xfrm>
            <a:off x="5596420" y="4752213"/>
            <a:ext cx="208986" cy="28293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AC7D0237-3726-41C5-B5CA-3AB03EE5346F}"/>
              </a:ext>
            </a:extLst>
          </p:cNvPr>
          <p:cNvSpPr/>
          <p:nvPr/>
        </p:nvSpPr>
        <p:spPr>
          <a:xfrm>
            <a:off x="5010160" y="590770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61" name="Straight Connector 60">
            <a:extLst>
              <a:ext uri="{FF2B5EF4-FFF2-40B4-BE49-F238E27FC236}">
                <a16:creationId xmlns:a16="http://schemas.microsoft.com/office/drawing/2014/main" id="{327FAC7F-2622-4118-BB4F-0F0CA600D1DD}"/>
              </a:ext>
            </a:extLst>
          </p:cNvPr>
          <p:cNvCxnSpPr>
            <a:cxnSpLocks/>
            <a:stCxn id="70" idx="2"/>
            <a:endCxn id="58" idx="0"/>
          </p:cNvCxnSpPr>
          <p:nvPr/>
        </p:nvCxnSpPr>
        <p:spPr>
          <a:xfrm flipH="1">
            <a:off x="5294553" y="4769283"/>
            <a:ext cx="301866" cy="113842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F92B63CC-2090-431D-9353-191433CCB991}"/>
              </a:ext>
            </a:extLst>
          </p:cNvPr>
          <p:cNvSpPr/>
          <p:nvPr/>
        </p:nvSpPr>
        <p:spPr>
          <a:xfrm>
            <a:off x="5821160" y="4225724"/>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63" name="Straight Connector 62">
            <a:extLst>
              <a:ext uri="{FF2B5EF4-FFF2-40B4-BE49-F238E27FC236}">
                <a16:creationId xmlns:a16="http://schemas.microsoft.com/office/drawing/2014/main" id="{C798377E-98DB-4AD5-B7C2-6E60F408084D}"/>
              </a:ext>
            </a:extLst>
          </p:cNvPr>
          <p:cNvCxnSpPr>
            <a:cxnSpLocks/>
            <a:stCxn id="70" idx="2"/>
            <a:endCxn id="62" idx="1"/>
          </p:cNvCxnSpPr>
          <p:nvPr/>
        </p:nvCxnSpPr>
        <p:spPr>
          <a:xfrm flipV="1">
            <a:off x="5596419" y="4495607"/>
            <a:ext cx="224741" cy="27367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BB6E9C67-9A70-4539-8390-ACD2358071B4}"/>
              </a:ext>
            </a:extLst>
          </p:cNvPr>
          <p:cNvSpPr/>
          <p:nvPr/>
        </p:nvSpPr>
        <p:spPr>
          <a:xfrm>
            <a:off x="3885348" y="4623795"/>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65" name="Straight Connector 64">
            <a:extLst>
              <a:ext uri="{FF2B5EF4-FFF2-40B4-BE49-F238E27FC236}">
                <a16:creationId xmlns:a16="http://schemas.microsoft.com/office/drawing/2014/main" id="{69E1A4EB-7D51-4C17-BB0C-92C057339DD3}"/>
              </a:ext>
            </a:extLst>
          </p:cNvPr>
          <p:cNvCxnSpPr>
            <a:cxnSpLocks/>
            <a:stCxn id="70" idx="2"/>
            <a:endCxn id="64" idx="3"/>
          </p:cNvCxnSpPr>
          <p:nvPr/>
        </p:nvCxnSpPr>
        <p:spPr>
          <a:xfrm flipH="1">
            <a:off x="4454133" y="4769283"/>
            <a:ext cx="1142286" cy="1243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F823ECFE-FD0F-409E-A4F1-EB3269E290D2}"/>
              </a:ext>
            </a:extLst>
          </p:cNvPr>
          <p:cNvSpPr/>
          <p:nvPr/>
        </p:nvSpPr>
        <p:spPr>
          <a:xfrm>
            <a:off x="4492251" y="4987282"/>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67" name="Straight Connector 66">
            <a:extLst>
              <a:ext uri="{FF2B5EF4-FFF2-40B4-BE49-F238E27FC236}">
                <a16:creationId xmlns:a16="http://schemas.microsoft.com/office/drawing/2014/main" id="{081AAEE2-10B9-448A-B3D2-1651DE658C0D}"/>
              </a:ext>
            </a:extLst>
          </p:cNvPr>
          <p:cNvCxnSpPr>
            <a:cxnSpLocks/>
            <a:stCxn id="71" idx="0"/>
            <a:endCxn id="66" idx="3"/>
          </p:cNvCxnSpPr>
          <p:nvPr/>
        </p:nvCxnSpPr>
        <p:spPr>
          <a:xfrm flipH="1">
            <a:off x="5061036" y="4752213"/>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C49069D6-D566-4F2E-83F2-11DAA940BC93}"/>
              </a:ext>
            </a:extLst>
          </p:cNvPr>
          <p:cNvSpPr/>
          <p:nvPr/>
        </p:nvSpPr>
        <p:spPr>
          <a:xfrm>
            <a:off x="4279900" y="3916516"/>
            <a:ext cx="730260" cy="5397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rPr>
              <a:t>FPGA</a:t>
            </a:r>
          </a:p>
        </p:txBody>
      </p:sp>
      <p:cxnSp>
        <p:nvCxnSpPr>
          <p:cNvPr id="69" name="Straight Connector 68">
            <a:extLst>
              <a:ext uri="{FF2B5EF4-FFF2-40B4-BE49-F238E27FC236}">
                <a16:creationId xmlns:a16="http://schemas.microsoft.com/office/drawing/2014/main" id="{5CE6C29F-890A-4D95-9675-883F7FF2CFB8}"/>
              </a:ext>
            </a:extLst>
          </p:cNvPr>
          <p:cNvCxnSpPr>
            <a:cxnSpLocks/>
            <a:stCxn id="71" idx="0"/>
            <a:endCxn id="68" idx="3"/>
          </p:cNvCxnSpPr>
          <p:nvPr/>
        </p:nvCxnSpPr>
        <p:spPr>
          <a:xfrm flipH="1" flipV="1">
            <a:off x="5010160" y="4186399"/>
            <a:ext cx="586260"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C25CDEE3-D7A1-4EAD-8AC6-3FF95B2259CB}"/>
              </a:ext>
            </a:extLst>
          </p:cNvPr>
          <p:cNvSpPr/>
          <p:nvPr/>
        </p:nvSpPr>
        <p:spPr>
          <a:xfrm>
            <a:off x="5312026" y="4229518"/>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1" name="Rectangle: Rounded Corners 70">
            <a:extLst>
              <a:ext uri="{FF2B5EF4-FFF2-40B4-BE49-F238E27FC236}">
                <a16:creationId xmlns:a16="http://schemas.microsoft.com/office/drawing/2014/main" id="{E088B2A2-64BC-4AF7-BBF6-B9A8A069B1C3}"/>
              </a:ext>
            </a:extLst>
          </p:cNvPr>
          <p:cNvSpPr/>
          <p:nvPr/>
        </p:nvSpPr>
        <p:spPr>
          <a:xfrm>
            <a:off x="5312027" y="475221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2" name="Rectangle: Rounded Corners 71">
            <a:extLst>
              <a:ext uri="{FF2B5EF4-FFF2-40B4-BE49-F238E27FC236}">
                <a16:creationId xmlns:a16="http://schemas.microsoft.com/office/drawing/2014/main" id="{B58F97CC-8EFE-4C15-A511-3D187A3DEF5D}"/>
              </a:ext>
            </a:extLst>
          </p:cNvPr>
          <p:cNvSpPr/>
          <p:nvPr/>
        </p:nvSpPr>
        <p:spPr>
          <a:xfrm>
            <a:off x="5675562" y="5897888"/>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sp>
        <p:nvSpPr>
          <p:cNvPr id="74" name="Rectangle: Rounded Corners 73">
            <a:extLst>
              <a:ext uri="{FF2B5EF4-FFF2-40B4-BE49-F238E27FC236}">
                <a16:creationId xmlns:a16="http://schemas.microsoft.com/office/drawing/2014/main" id="{DBC4E9C1-2DA3-4EB3-9A2F-E3560D770CAD}"/>
              </a:ext>
            </a:extLst>
          </p:cNvPr>
          <p:cNvSpPr/>
          <p:nvPr/>
        </p:nvSpPr>
        <p:spPr>
          <a:xfrm>
            <a:off x="9027652" y="3834588"/>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75" name="Straight Connector 74">
            <a:extLst>
              <a:ext uri="{FF2B5EF4-FFF2-40B4-BE49-F238E27FC236}">
                <a16:creationId xmlns:a16="http://schemas.microsoft.com/office/drawing/2014/main" id="{C7C9C5A5-27BE-4770-AF76-0D7DF8008DD7}"/>
              </a:ext>
            </a:extLst>
          </p:cNvPr>
          <p:cNvCxnSpPr>
            <a:cxnSpLocks/>
            <a:stCxn id="87" idx="0"/>
            <a:endCxn id="74" idx="1"/>
          </p:cNvCxnSpPr>
          <p:nvPr/>
        </p:nvCxnSpPr>
        <p:spPr>
          <a:xfrm>
            <a:off x="8804678" y="3826053"/>
            <a:ext cx="222974" cy="2784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8E48C284-7B19-40D5-AC1A-A8ED71E11981}"/>
              </a:ext>
            </a:extLst>
          </p:cNvPr>
          <p:cNvSpPr/>
          <p:nvPr/>
        </p:nvSpPr>
        <p:spPr>
          <a:xfrm>
            <a:off x="9395154" y="2102805"/>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GPU</a:t>
            </a:r>
          </a:p>
        </p:txBody>
      </p:sp>
      <p:cxnSp>
        <p:nvCxnSpPr>
          <p:cNvPr id="79" name="Straight Connector 78">
            <a:extLst>
              <a:ext uri="{FF2B5EF4-FFF2-40B4-BE49-F238E27FC236}">
                <a16:creationId xmlns:a16="http://schemas.microsoft.com/office/drawing/2014/main" id="{60A4698E-AEF4-4A72-9D60-838F6AF68069}"/>
              </a:ext>
            </a:extLst>
          </p:cNvPr>
          <p:cNvCxnSpPr>
            <a:cxnSpLocks/>
            <a:stCxn id="86" idx="2"/>
            <a:endCxn id="78" idx="1"/>
          </p:cNvCxnSpPr>
          <p:nvPr/>
        </p:nvCxnSpPr>
        <p:spPr>
          <a:xfrm flipV="1">
            <a:off x="8734482" y="2518130"/>
            <a:ext cx="660672" cy="132499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F1122131-AD22-4383-8F5E-C36FA1A9F83C}"/>
              </a:ext>
            </a:extLst>
          </p:cNvPr>
          <p:cNvSpPr/>
          <p:nvPr/>
        </p:nvSpPr>
        <p:spPr>
          <a:xfrm>
            <a:off x="7700509" y="3528946"/>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81" name="Straight Connector 80">
            <a:extLst>
              <a:ext uri="{FF2B5EF4-FFF2-40B4-BE49-F238E27FC236}">
                <a16:creationId xmlns:a16="http://schemas.microsoft.com/office/drawing/2014/main" id="{219F86B8-AE06-46C0-AADD-4F789DCF6EB4}"/>
              </a:ext>
            </a:extLst>
          </p:cNvPr>
          <p:cNvCxnSpPr>
            <a:cxnSpLocks/>
            <a:stCxn id="86" idx="2"/>
            <a:endCxn id="80" idx="3"/>
          </p:cNvCxnSpPr>
          <p:nvPr/>
        </p:nvCxnSpPr>
        <p:spPr>
          <a:xfrm flipH="1" flipV="1">
            <a:off x="8269294" y="3798829"/>
            <a:ext cx="465188"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14B92159-108F-48F2-8A30-8B3CFC60CDF8}"/>
              </a:ext>
            </a:extLst>
          </p:cNvPr>
          <p:cNvSpPr/>
          <p:nvPr/>
        </p:nvSpPr>
        <p:spPr>
          <a:xfrm>
            <a:off x="7700509" y="4061122"/>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83" name="Straight Connector 82">
            <a:extLst>
              <a:ext uri="{FF2B5EF4-FFF2-40B4-BE49-F238E27FC236}">
                <a16:creationId xmlns:a16="http://schemas.microsoft.com/office/drawing/2014/main" id="{9DEE069A-1895-4B32-B6FE-D7B627F99B5A}"/>
              </a:ext>
            </a:extLst>
          </p:cNvPr>
          <p:cNvCxnSpPr>
            <a:cxnSpLocks/>
            <a:stCxn id="87" idx="0"/>
            <a:endCxn id="82" idx="3"/>
          </p:cNvCxnSpPr>
          <p:nvPr/>
        </p:nvCxnSpPr>
        <p:spPr>
          <a:xfrm flipH="1">
            <a:off x="8269294" y="3826053"/>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9777A134-3C1B-4E77-A81C-19107EBD7B82}"/>
              </a:ext>
            </a:extLst>
          </p:cNvPr>
          <p:cNvSpPr/>
          <p:nvPr/>
        </p:nvSpPr>
        <p:spPr>
          <a:xfrm>
            <a:off x="8520285" y="3528946"/>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CPU</a:t>
            </a:r>
          </a:p>
        </p:txBody>
      </p:sp>
      <p:sp>
        <p:nvSpPr>
          <p:cNvPr id="87" name="Rectangle: Rounded Corners 86">
            <a:extLst>
              <a:ext uri="{FF2B5EF4-FFF2-40B4-BE49-F238E27FC236}">
                <a16:creationId xmlns:a16="http://schemas.microsoft.com/office/drawing/2014/main" id="{F29CCF2A-76C4-47D3-925E-03CC4673D0EF}"/>
              </a:ext>
            </a:extLst>
          </p:cNvPr>
          <p:cNvSpPr/>
          <p:nvPr/>
        </p:nvSpPr>
        <p:spPr>
          <a:xfrm>
            <a:off x="8520285" y="382605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89" name="Rectangle: Rounded Corners 88">
            <a:extLst>
              <a:ext uri="{FF2B5EF4-FFF2-40B4-BE49-F238E27FC236}">
                <a16:creationId xmlns:a16="http://schemas.microsoft.com/office/drawing/2014/main" id="{C7DD93F9-9526-41F9-A91B-C964A7CC71E4}"/>
              </a:ext>
            </a:extLst>
          </p:cNvPr>
          <p:cNvSpPr/>
          <p:nvPr/>
        </p:nvSpPr>
        <p:spPr>
          <a:xfrm>
            <a:off x="8520285" y="3223304"/>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CPU</a:t>
            </a:r>
          </a:p>
        </p:txBody>
      </p:sp>
      <p:sp>
        <p:nvSpPr>
          <p:cNvPr id="90" name="Rectangle: Rounded Corners 89">
            <a:extLst>
              <a:ext uri="{FF2B5EF4-FFF2-40B4-BE49-F238E27FC236}">
                <a16:creationId xmlns:a16="http://schemas.microsoft.com/office/drawing/2014/main" id="{3F8C478C-65E2-4965-9C34-1C54A34CFC9C}"/>
              </a:ext>
            </a:extLst>
          </p:cNvPr>
          <p:cNvSpPr/>
          <p:nvPr/>
        </p:nvSpPr>
        <p:spPr>
          <a:xfrm>
            <a:off x="8520285" y="2905380"/>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CPU</a:t>
            </a:r>
          </a:p>
        </p:txBody>
      </p:sp>
      <p:sp>
        <p:nvSpPr>
          <p:cNvPr id="92" name="Rectangle: Rounded Corners 91">
            <a:extLst>
              <a:ext uri="{FF2B5EF4-FFF2-40B4-BE49-F238E27FC236}">
                <a16:creationId xmlns:a16="http://schemas.microsoft.com/office/drawing/2014/main" id="{C923188E-A87F-489D-9835-820BF0687F90}"/>
              </a:ext>
            </a:extLst>
          </p:cNvPr>
          <p:cNvSpPr/>
          <p:nvPr/>
        </p:nvSpPr>
        <p:spPr>
          <a:xfrm>
            <a:off x="9876727" y="2603067"/>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GPU</a:t>
            </a:r>
          </a:p>
        </p:txBody>
      </p:sp>
      <p:sp>
        <p:nvSpPr>
          <p:cNvPr id="93" name="Rectangle: Rounded Corners 92">
            <a:extLst>
              <a:ext uri="{FF2B5EF4-FFF2-40B4-BE49-F238E27FC236}">
                <a16:creationId xmlns:a16="http://schemas.microsoft.com/office/drawing/2014/main" id="{48BF6DC4-8953-4AD7-89AC-5394326957F9}"/>
              </a:ext>
            </a:extLst>
          </p:cNvPr>
          <p:cNvSpPr/>
          <p:nvPr/>
        </p:nvSpPr>
        <p:spPr>
          <a:xfrm>
            <a:off x="10490069" y="3134612"/>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GPU</a:t>
            </a:r>
          </a:p>
        </p:txBody>
      </p:sp>
      <p:cxnSp>
        <p:nvCxnSpPr>
          <p:cNvPr id="94" name="Straight Connector 93">
            <a:extLst>
              <a:ext uri="{FF2B5EF4-FFF2-40B4-BE49-F238E27FC236}">
                <a16:creationId xmlns:a16="http://schemas.microsoft.com/office/drawing/2014/main" id="{0CB61F6B-CF4A-4855-852D-CF705E5D87EA}"/>
              </a:ext>
            </a:extLst>
          </p:cNvPr>
          <p:cNvCxnSpPr>
            <a:cxnSpLocks/>
            <a:stCxn id="87" idx="0"/>
            <a:endCxn id="92" idx="1"/>
          </p:cNvCxnSpPr>
          <p:nvPr/>
        </p:nvCxnSpPr>
        <p:spPr>
          <a:xfrm flipV="1">
            <a:off x="8804678" y="3018392"/>
            <a:ext cx="1072049" cy="8076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9817BF8-B3E8-47D2-9EBE-83B5C28AC0C2}"/>
              </a:ext>
            </a:extLst>
          </p:cNvPr>
          <p:cNvCxnSpPr>
            <a:cxnSpLocks/>
            <a:stCxn id="86" idx="2"/>
            <a:endCxn id="93" idx="1"/>
          </p:cNvCxnSpPr>
          <p:nvPr/>
        </p:nvCxnSpPr>
        <p:spPr>
          <a:xfrm flipV="1">
            <a:off x="8734482" y="3549937"/>
            <a:ext cx="1755587" cy="29318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076E02D-4BD8-4EC4-BC89-D10BB7D69753}"/>
              </a:ext>
            </a:extLst>
          </p:cNvPr>
          <p:cNvSpPr/>
          <p:nvPr/>
        </p:nvSpPr>
        <p:spPr>
          <a:xfrm>
            <a:off x="5409097" y="3785930"/>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76" name="Rectangle 75">
            <a:extLst>
              <a:ext uri="{FF2B5EF4-FFF2-40B4-BE49-F238E27FC236}">
                <a16:creationId xmlns:a16="http://schemas.microsoft.com/office/drawing/2014/main" id="{702D0C2C-B90E-4112-BC3D-321C5FBEBCB1}"/>
              </a:ext>
            </a:extLst>
          </p:cNvPr>
          <p:cNvSpPr/>
          <p:nvPr/>
        </p:nvSpPr>
        <p:spPr>
          <a:xfrm>
            <a:off x="716868" y="1831070"/>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77" name="Rectangle 76">
            <a:extLst>
              <a:ext uri="{FF2B5EF4-FFF2-40B4-BE49-F238E27FC236}">
                <a16:creationId xmlns:a16="http://schemas.microsoft.com/office/drawing/2014/main" id="{524774C8-2632-4A71-B8D5-C10DD6A745AC}"/>
              </a:ext>
            </a:extLst>
          </p:cNvPr>
          <p:cNvSpPr/>
          <p:nvPr/>
        </p:nvSpPr>
        <p:spPr>
          <a:xfrm>
            <a:off x="1648276" y="6362743"/>
            <a:ext cx="1287765"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84" name="Rectangle 83">
            <a:extLst>
              <a:ext uri="{FF2B5EF4-FFF2-40B4-BE49-F238E27FC236}">
                <a16:creationId xmlns:a16="http://schemas.microsoft.com/office/drawing/2014/main" id="{D6AEF8A0-7335-42AB-BAB4-DA61C2A2B99F}"/>
              </a:ext>
            </a:extLst>
          </p:cNvPr>
          <p:cNvSpPr/>
          <p:nvPr/>
        </p:nvSpPr>
        <p:spPr>
          <a:xfrm>
            <a:off x="447316" y="5211221"/>
            <a:ext cx="757007" cy="115152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85" name="Rectangle 84">
            <a:extLst>
              <a:ext uri="{FF2B5EF4-FFF2-40B4-BE49-F238E27FC236}">
                <a16:creationId xmlns:a16="http://schemas.microsoft.com/office/drawing/2014/main" id="{A7364EE3-0519-45C8-B84D-7C64EA626F95}"/>
              </a:ext>
            </a:extLst>
          </p:cNvPr>
          <p:cNvSpPr/>
          <p:nvPr/>
        </p:nvSpPr>
        <p:spPr>
          <a:xfrm>
            <a:off x="3594007" y="1757604"/>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88" name="Rectangle 87">
            <a:extLst>
              <a:ext uri="{FF2B5EF4-FFF2-40B4-BE49-F238E27FC236}">
                <a16:creationId xmlns:a16="http://schemas.microsoft.com/office/drawing/2014/main" id="{614F02F1-F1D7-447C-9C63-141A1FC0C3A7}"/>
              </a:ext>
            </a:extLst>
          </p:cNvPr>
          <p:cNvSpPr/>
          <p:nvPr/>
        </p:nvSpPr>
        <p:spPr>
          <a:xfrm rot="5400000">
            <a:off x="5664391" y="2313601"/>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1" name="Rectangle 90">
            <a:extLst>
              <a:ext uri="{FF2B5EF4-FFF2-40B4-BE49-F238E27FC236}">
                <a16:creationId xmlns:a16="http://schemas.microsoft.com/office/drawing/2014/main" id="{A4591B85-39AA-4572-9506-2AB13D4E5725}"/>
              </a:ext>
            </a:extLst>
          </p:cNvPr>
          <p:cNvSpPr/>
          <p:nvPr/>
        </p:nvSpPr>
        <p:spPr>
          <a:xfrm>
            <a:off x="6756832" y="2009282"/>
            <a:ext cx="716296" cy="10009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6" name="Rectangle 95">
            <a:extLst>
              <a:ext uri="{FF2B5EF4-FFF2-40B4-BE49-F238E27FC236}">
                <a16:creationId xmlns:a16="http://schemas.microsoft.com/office/drawing/2014/main" id="{ABC8D718-92C9-4186-A91F-C889362045B5}"/>
              </a:ext>
            </a:extLst>
          </p:cNvPr>
          <p:cNvSpPr/>
          <p:nvPr/>
        </p:nvSpPr>
        <p:spPr>
          <a:xfrm>
            <a:off x="2794890" y="2490495"/>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7" name="Rectangle 96">
            <a:extLst>
              <a:ext uri="{FF2B5EF4-FFF2-40B4-BE49-F238E27FC236}">
                <a16:creationId xmlns:a16="http://schemas.microsoft.com/office/drawing/2014/main" id="{D6607BA1-03D3-45B7-B22C-DFBDFBCADCCC}"/>
              </a:ext>
            </a:extLst>
          </p:cNvPr>
          <p:cNvSpPr/>
          <p:nvPr/>
        </p:nvSpPr>
        <p:spPr>
          <a:xfrm>
            <a:off x="2806584" y="3150539"/>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8" name="Rectangle 97">
            <a:extLst>
              <a:ext uri="{FF2B5EF4-FFF2-40B4-BE49-F238E27FC236}">
                <a16:creationId xmlns:a16="http://schemas.microsoft.com/office/drawing/2014/main" id="{A9CF0703-FAC3-420C-8520-1FEE2B194084}"/>
              </a:ext>
            </a:extLst>
          </p:cNvPr>
          <p:cNvSpPr/>
          <p:nvPr/>
        </p:nvSpPr>
        <p:spPr>
          <a:xfrm>
            <a:off x="702143" y="3161658"/>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9" name="Rectangle 98">
            <a:extLst>
              <a:ext uri="{FF2B5EF4-FFF2-40B4-BE49-F238E27FC236}">
                <a16:creationId xmlns:a16="http://schemas.microsoft.com/office/drawing/2014/main" id="{CE027213-80AD-4774-8961-AFD14497E037}"/>
              </a:ext>
            </a:extLst>
          </p:cNvPr>
          <p:cNvSpPr/>
          <p:nvPr/>
        </p:nvSpPr>
        <p:spPr>
          <a:xfrm>
            <a:off x="712450" y="2503332"/>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0" name="Rectangle 99">
            <a:extLst>
              <a:ext uri="{FF2B5EF4-FFF2-40B4-BE49-F238E27FC236}">
                <a16:creationId xmlns:a16="http://schemas.microsoft.com/office/drawing/2014/main" id="{ECDEF661-562D-46F5-83E6-D0B8B7DD8133}"/>
              </a:ext>
            </a:extLst>
          </p:cNvPr>
          <p:cNvSpPr/>
          <p:nvPr/>
        </p:nvSpPr>
        <p:spPr>
          <a:xfrm>
            <a:off x="5217914" y="5305027"/>
            <a:ext cx="757007" cy="6127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1" name="Rectangle 100">
            <a:extLst>
              <a:ext uri="{FF2B5EF4-FFF2-40B4-BE49-F238E27FC236}">
                <a16:creationId xmlns:a16="http://schemas.microsoft.com/office/drawing/2014/main" id="{107CB1DF-ACC8-4F66-90B6-2D3401798E0F}"/>
              </a:ext>
            </a:extLst>
          </p:cNvPr>
          <p:cNvSpPr/>
          <p:nvPr/>
        </p:nvSpPr>
        <p:spPr>
          <a:xfrm>
            <a:off x="3643618" y="5094674"/>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2" name="Rectangle 101">
            <a:extLst>
              <a:ext uri="{FF2B5EF4-FFF2-40B4-BE49-F238E27FC236}">
                <a16:creationId xmlns:a16="http://schemas.microsoft.com/office/drawing/2014/main" id="{AF12B584-DB2F-4CB1-ADF9-40379F1D9821}"/>
              </a:ext>
            </a:extLst>
          </p:cNvPr>
          <p:cNvSpPr/>
          <p:nvPr/>
        </p:nvSpPr>
        <p:spPr>
          <a:xfrm>
            <a:off x="4375470" y="5490822"/>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3" name="Rectangle 102">
            <a:extLst>
              <a:ext uri="{FF2B5EF4-FFF2-40B4-BE49-F238E27FC236}">
                <a16:creationId xmlns:a16="http://schemas.microsoft.com/office/drawing/2014/main" id="{7F70A705-7536-401B-B0A8-25FAF2C5DB51}"/>
              </a:ext>
            </a:extLst>
          </p:cNvPr>
          <p:cNvSpPr/>
          <p:nvPr/>
        </p:nvSpPr>
        <p:spPr>
          <a:xfrm>
            <a:off x="4272033" y="3761878"/>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4" name="Rectangle 103">
            <a:extLst>
              <a:ext uri="{FF2B5EF4-FFF2-40B4-BE49-F238E27FC236}">
                <a16:creationId xmlns:a16="http://schemas.microsoft.com/office/drawing/2014/main" id="{BB6572B4-96AD-4A6E-810F-5B0A18BDDC4F}"/>
              </a:ext>
            </a:extLst>
          </p:cNvPr>
          <p:cNvSpPr/>
          <p:nvPr/>
        </p:nvSpPr>
        <p:spPr>
          <a:xfrm>
            <a:off x="8734482" y="4343385"/>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5" name="Rectangle 104">
            <a:extLst>
              <a:ext uri="{FF2B5EF4-FFF2-40B4-BE49-F238E27FC236}">
                <a16:creationId xmlns:a16="http://schemas.microsoft.com/office/drawing/2014/main" id="{7C109C7B-D1CE-41BA-817C-C3BD0C300D75}"/>
              </a:ext>
            </a:extLst>
          </p:cNvPr>
          <p:cNvSpPr/>
          <p:nvPr/>
        </p:nvSpPr>
        <p:spPr>
          <a:xfrm>
            <a:off x="10823288" y="2706350"/>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6" name="Rectangle 105">
            <a:extLst>
              <a:ext uri="{FF2B5EF4-FFF2-40B4-BE49-F238E27FC236}">
                <a16:creationId xmlns:a16="http://schemas.microsoft.com/office/drawing/2014/main" id="{AF1166B0-2CF3-4CDE-A589-2B6812A3AB6E}"/>
              </a:ext>
            </a:extLst>
          </p:cNvPr>
          <p:cNvSpPr/>
          <p:nvPr/>
        </p:nvSpPr>
        <p:spPr>
          <a:xfrm>
            <a:off x="11304861" y="3266510"/>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7" name="Rectangle 106">
            <a:extLst>
              <a:ext uri="{FF2B5EF4-FFF2-40B4-BE49-F238E27FC236}">
                <a16:creationId xmlns:a16="http://schemas.microsoft.com/office/drawing/2014/main" id="{E9129C1E-6977-44B7-979F-7D15EBB96B11}"/>
              </a:ext>
            </a:extLst>
          </p:cNvPr>
          <p:cNvSpPr/>
          <p:nvPr/>
        </p:nvSpPr>
        <p:spPr>
          <a:xfrm>
            <a:off x="10229637" y="2094925"/>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8" name="Rectangle 107">
            <a:extLst>
              <a:ext uri="{FF2B5EF4-FFF2-40B4-BE49-F238E27FC236}">
                <a16:creationId xmlns:a16="http://schemas.microsoft.com/office/drawing/2014/main" id="{4936F902-F91B-431E-905A-F5DEC271D4F3}"/>
              </a:ext>
            </a:extLst>
          </p:cNvPr>
          <p:cNvSpPr/>
          <p:nvPr/>
        </p:nvSpPr>
        <p:spPr>
          <a:xfrm>
            <a:off x="9907558" y="4186398"/>
            <a:ext cx="1112022" cy="77275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cxnSp>
        <p:nvCxnSpPr>
          <p:cNvPr id="109" name="Straight Connector 108">
            <a:extLst>
              <a:ext uri="{FF2B5EF4-FFF2-40B4-BE49-F238E27FC236}">
                <a16:creationId xmlns:a16="http://schemas.microsoft.com/office/drawing/2014/main" id="{410F0B7F-447E-4FF1-9D90-FB0BB417AB73}"/>
              </a:ext>
            </a:extLst>
          </p:cNvPr>
          <p:cNvCxnSpPr>
            <a:cxnSpLocks/>
            <a:stCxn id="86" idx="3"/>
            <a:endCxn id="108" idx="0"/>
          </p:cNvCxnSpPr>
          <p:nvPr/>
        </p:nvCxnSpPr>
        <p:spPr>
          <a:xfrm>
            <a:off x="8948679" y="3686035"/>
            <a:ext cx="1514890" cy="50036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4F5054-BE75-4CE2-A7E5-1C172F262F4B}"/>
              </a:ext>
            </a:extLst>
          </p:cNvPr>
          <p:cNvCxnSpPr>
            <a:cxnSpLocks/>
            <a:stCxn id="92" idx="2"/>
            <a:endCxn id="108" idx="0"/>
          </p:cNvCxnSpPr>
          <p:nvPr/>
        </p:nvCxnSpPr>
        <p:spPr>
          <a:xfrm>
            <a:off x="10350008" y="3433717"/>
            <a:ext cx="113561" cy="75268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53F156-8636-4ED9-9C13-1A78D6444F79}"/>
              </a:ext>
            </a:extLst>
          </p:cNvPr>
          <p:cNvCxnSpPr>
            <a:cxnSpLocks/>
            <a:stCxn id="78" idx="2"/>
            <a:endCxn id="108" idx="0"/>
          </p:cNvCxnSpPr>
          <p:nvPr/>
        </p:nvCxnSpPr>
        <p:spPr>
          <a:xfrm>
            <a:off x="9868435" y="2933455"/>
            <a:ext cx="595134" cy="125294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212A2E2-4963-45A3-9616-16274042F117}"/>
              </a:ext>
            </a:extLst>
          </p:cNvPr>
          <p:cNvSpPr txBox="1"/>
          <p:nvPr/>
        </p:nvSpPr>
        <p:spPr>
          <a:xfrm>
            <a:off x="7327253" y="5160317"/>
            <a:ext cx="3437391" cy="1200329"/>
          </a:xfrm>
          <a:prstGeom prst="rect">
            <a:avLst/>
          </a:prstGeom>
          <a:noFill/>
        </p:spPr>
        <p:txBody>
          <a:bodyPr wrap="square" rtlCol="0">
            <a:spAutoFit/>
          </a:bodyPr>
          <a:lstStyle/>
          <a:p>
            <a:pPr algn="ctr"/>
            <a:r>
              <a:rPr lang="en-US" sz="3600" dirty="0"/>
              <a:t>Memory adds to the fun.</a:t>
            </a:r>
          </a:p>
        </p:txBody>
      </p:sp>
      <p:pic>
        <p:nvPicPr>
          <p:cNvPr id="112" name="Picture 111">
            <a:extLst>
              <a:ext uri="{FF2B5EF4-FFF2-40B4-BE49-F238E27FC236}">
                <a16:creationId xmlns:a16="http://schemas.microsoft.com/office/drawing/2014/main" id="{287023EE-5ED4-47C1-8617-8CF008FD8136}"/>
              </a:ext>
            </a:extLst>
          </p:cNvPr>
          <p:cNvPicPr>
            <a:picLocks noChangeAspect="1"/>
          </p:cNvPicPr>
          <p:nvPr/>
        </p:nvPicPr>
        <p:blipFill>
          <a:blip r:embed="rId2"/>
          <a:stretch>
            <a:fillRect/>
          </a:stretch>
        </p:blipFill>
        <p:spPr>
          <a:xfrm>
            <a:off x="10035828" y="5809019"/>
            <a:ext cx="640577" cy="680613"/>
          </a:xfrm>
          <a:prstGeom prst="rect">
            <a:avLst/>
          </a:prstGeom>
        </p:spPr>
      </p:pic>
      <p:sp>
        <p:nvSpPr>
          <p:cNvPr id="113" name="TextBox 112">
            <a:extLst>
              <a:ext uri="{FF2B5EF4-FFF2-40B4-BE49-F238E27FC236}">
                <a16:creationId xmlns:a16="http://schemas.microsoft.com/office/drawing/2014/main" id="{E169ACEC-B778-4342-A1A0-3EC3710F91D5}"/>
              </a:ext>
            </a:extLst>
          </p:cNvPr>
          <p:cNvSpPr txBox="1"/>
          <p:nvPr/>
        </p:nvSpPr>
        <p:spPr>
          <a:xfrm>
            <a:off x="10656944" y="5892488"/>
            <a:ext cx="1295833" cy="523220"/>
          </a:xfrm>
          <a:prstGeom prst="rect">
            <a:avLst/>
          </a:prstGeom>
          <a:noFill/>
        </p:spPr>
        <p:txBody>
          <a:bodyPr wrap="square" rtlCol="0">
            <a:spAutoFit/>
          </a:bodyPr>
          <a:lstStyle/>
          <a:p>
            <a:r>
              <a:rPr lang="en-US" sz="2800" b="1" dirty="0">
                <a:solidFill>
                  <a:srgbClr val="7BBF6A"/>
                </a:solidFill>
              </a:rPr>
              <a:t>Oh my!</a:t>
            </a:r>
          </a:p>
        </p:txBody>
      </p:sp>
    </p:spTree>
    <p:extLst>
      <p:ext uri="{BB962C8B-B14F-4D97-AF65-F5344CB8AC3E}">
        <p14:creationId xmlns:p14="http://schemas.microsoft.com/office/powerpoint/2010/main" val="917350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A7B2CE67-8843-4A33-9C42-ADBC1C81A407}"/>
              </a:ext>
            </a:extLst>
          </p:cNvPr>
          <p:cNvCxnSpPr>
            <a:cxnSpLocks/>
            <a:stCxn id="71" idx="0"/>
            <a:endCxn id="72" idx="0"/>
          </p:cNvCxnSpPr>
          <p:nvPr/>
        </p:nvCxnSpPr>
        <p:spPr>
          <a:xfrm>
            <a:off x="5596420" y="4752213"/>
            <a:ext cx="363535" cy="114567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What does a machine look like in a heterogeneous world?</a:t>
            </a:r>
          </a:p>
        </p:txBody>
      </p:sp>
      <p:sp>
        <p:nvSpPr>
          <p:cNvPr id="5" name="Rectangle: Rounded Corners 4">
            <a:extLst>
              <a:ext uri="{FF2B5EF4-FFF2-40B4-BE49-F238E27FC236}">
                <a16:creationId xmlns:a16="http://schemas.microsoft.com/office/drawing/2014/main" id="{848A47C6-D765-4973-B00E-2F5DBC18C3D1}"/>
              </a:ext>
            </a:extLst>
          </p:cNvPr>
          <p:cNvSpPr/>
          <p:nvPr/>
        </p:nvSpPr>
        <p:spPr>
          <a:xfrm>
            <a:off x="1460501" y="1824708"/>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 name="Rectangle: Rounded Corners 6">
            <a:extLst>
              <a:ext uri="{FF2B5EF4-FFF2-40B4-BE49-F238E27FC236}">
                <a16:creationId xmlns:a16="http://schemas.microsoft.com/office/drawing/2014/main" id="{A585C073-9D6D-427D-8D07-064A8D3E4B67}"/>
              </a:ext>
            </a:extLst>
          </p:cNvPr>
          <p:cNvSpPr/>
          <p:nvPr/>
        </p:nvSpPr>
        <p:spPr>
          <a:xfrm>
            <a:off x="1460501" y="2470470"/>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0" name="Rectangle: Rounded Corners 9">
            <a:extLst>
              <a:ext uri="{FF2B5EF4-FFF2-40B4-BE49-F238E27FC236}">
                <a16:creationId xmlns:a16="http://schemas.microsoft.com/office/drawing/2014/main" id="{1BE93EAF-DE76-4FFD-9C2F-3DC2812F3E6C}"/>
              </a:ext>
            </a:extLst>
          </p:cNvPr>
          <p:cNvSpPr/>
          <p:nvPr/>
        </p:nvSpPr>
        <p:spPr>
          <a:xfrm>
            <a:off x="2226265" y="247047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11" name="Straight Connector 10">
            <a:extLst>
              <a:ext uri="{FF2B5EF4-FFF2-40B4-BE49-F238E27FC236}">
                <a16:creationId xmlns:a16="http://schemas.microsoft.com/office/drawing/2014/main" id="{24A0DA86-5938-4585-B876-78CFA5FA5645}"/>
              </a:ext>
            </a:extLst>
          </p:cNvPr>
          <p:cNvCxnSpPr>
            <a:cxnSpLocks/>
            <a:stCxn id="7" idx="3"/>
            <a:endCxn id="10" idx="1"/>
          </p:cNvCxnSpPr>
          <p:nvPr/>
        </p:nvCxnSpPr>
        <p:spPr>
          <a:xfrm>
            <a:off x="2029286" y="2740353"/>
            <a:ext cx="19697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414F89B-462C-4483-8110-49FB5E8ACF16}"/>
              </a:ext>
            </a:extLst>
          </p:cNvPr>
          <p:cNvSpPr/>
          <p:nvPr/>
        </p:nvSpPr>
        <p:spPr>
          <a:xfrm>
            <a:off x="1460501" y="313461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4" name="Rectangle: Rounded Corners 13">
            <a:extLst>
              <a:ext uri="{FF2B5EF4-FFF2-40B4-BE49-F238E27FC236}">
                <a16:creationId xmlns:a16="http://schemas.microsoft.com/office/drawing/2014/main" id="{962085C7-30E1-47D3-9504-A6E71F13BBA8}"/>
              </a:ext>
            </a:extLst>
          </p:cNvPr>
          <p:cNvSpPr/>
          <p:nvPr/>
        </p:nvSpPr>
        <p:spPr>
          <a:xfrm>
            <a:off x="1442369" y="419447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15" name="Rectangle: Rounded Corners 14">
            <a:extLst>
              <a:ext uri="{FF2B5EF4-FFF2-40B4-BE49-F238E27FC236}">
                <a16:creationId xmlns:a16="http://schemas.microsoft.com/office/drawing/2014/main" id="{9FBBB380-0181-4FFB-8792-D4AA445F7482}"/>
              </a:ext>
            </a:extLst>
          </p:cNvPr>
          <p:cNvSpPr/>
          <p:nvPr/>
        </p:nvSpPr>
        <p:spPr>
          <a:xfrm>
            <a:off x="2277141" y="379465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16" name="Straight Connector 15">
            <a:extLst>
              <a:ext uri="{FF2B5EF4-FFF2-40B4-BE49-F238E27FC236}">
                <a16:creationId xmlns:a16="http://schemas.microsoft.com/office/drawing/2014/main" id="{87417CC4-148C-4FFD-B879-FC384CE55B37}"/>
              </a:ext>
            </a:extLst>
          </p:cNvPr>
          <p:cNvCxnSpPr>
            <a:cxnSpLocks/>
            <a:stCxn id="14" idx="3"/>
            <a:endCxn id="15" idx="1"/>
          </p:cNvCxnSpPr>
          <p:nvPr/>
        </p:nvCxnSpPr>
        <p:spPr>
          <a:xfrm flipV="1">
            <a:off x="2011154" y="4064539"/>
            <a:ext cx="265987" cy="3998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2260621-8552-4A82-94C1-9EB0726C7FBA}"/>
              </a:ext>
            </a:extLst>
          </p:cNvPr>
          <p:cNvSpPr/>
          <p:nvPr/>
        </p:nvSpPr>
        <p:spPr>
          <a:xfrm>
            <a:off x="2226265" y="313461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cxnSp>
        <p:nvCxnSpPr>
          <p:cNvPr id="18" name="Straight Connector 17">
            <a:extLst>
              <a:ext uri="{FF2B5EF4-FFF2-40B4-BE49-F238E27FC236}">
                <a16:creationId xmlns:a16="http://schemas.microsoft.com/office/drawing/2014/main" id="{E048E9B1-59E1-492D-B30E-3C2D7C984B51}"/>
              </a:ext>
            </a:extLst>
          </p:cNvPr>
          <p:cNvCxnSpPr>
            <a:cxnSpLocks/>
            <a:stCxn id="13" idx="3"/>
            <a:endCxn id="17" idx="1"/>
          </p:cNvCxnSpPr>
          <p:nvPr/>
        </p:nvCxnSpPr>
        <p:spPr>
          <a:xfrm>
            <a:off x="2029286" y="3404495"/>
            <a:ext cx="19697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3A6663C-580F-4468-8614-D47B25778396}"/>
              </a:ext>
            </a:extLst>
          </p:cNvPr>
          <p:cNvSpPr/>
          <p:nvPr/>
        </p:nvSpPr>
        <p:spPr>
          <a:xfrm>
            <a:off x="2307280" y="4472054"/>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25" name="Straight Connector 24">
            <a:extLst>
              <a:ext uri="{FF2B5EF4-FFF2-40B4-BE49-F238E27FC236}">
                <a16:creationId xmlns:a16="http://schemas.microsoft.com/office/drawing/2014/main" id="{93FC61CA-F49C-4145-9C02-F7F5C602AD02}"/>
              </a:ext>
            </a:extLst>
          </p:cNvPr>
          <p:cNvCxnSpPr>
            <a:cxnSpLocks/>
            <a:stCxn id="14" idx="3"/>
            <a:endCxn id="24" idx="1"/>
          </p:cNvCxnSpPr>
          <p:nvPr/>
        </p:nvCxnSpPr>
        <p:spPr>
          <a:xfrm>
            <a:off x="2011154" y="4464356"/>
            <a:ext cx="296126" cy="2775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54618385-38FD-4D05-9561-CEF96C03F5D8}"/>
              </a:ext>
            </a:extLst>
          </p:cNvPr>
          <p:cNvSpPr/>
          <p:nvPr/>
        </p:nvSpPr>
        <p:spPr>
          <a:xfrm>
            <a:off x="6201309" y="227799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0" name="Straight Connector 29">
            <a:extLst>
              <a:ext uri="{FF2B5EF4-FFF2-40B4-BE49-F238E27FC236}">
                <a16:creationId xmlns:a16="http://schemas.microsoft.com/office/drawing/2014/main" id="{8AA3C7D5-C058-4CFC-B1AC-94ADD939DCD3}"/>
              </a:ext>
            </a:extLst>
          </p:cNvPr>
          <p:cNvCxnSpPr>
            <a:cxnSpLocks/>
            <a:stCxn id="33" idx="0"/>
            <a:endCxn id="29" idx="1"/>
          </p:cNvCxnSpPr>
          <p:nvPr/>
        </p:nvCxnSpPr>
        <p:spPr>
          <a:xfrm flipV="1">
            <a:off x="5596421" y="2547873"/>
            <a:ext cx="604888" cy="232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BC1057CA-1D32-4E39-B148-533728728B7A}"/>
              </a:ext>
            </a:extLst>
          </p:cNvPr>
          <p:cNvSpPr/>
          <p:nvPr/>
        </p:nvSpPr>
        <p:spPr>
          <a:xfrm>
            <a:off x="6201309" y="281016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2" name="Straight Connector 31">
            <a:extLst>
              <a:ext uri="{FF2B5EF4-FFF2-40B4-BE49-F238E27FC236}">
                <a16:creationId xmlns:a16="http://schemas.microsoft.com/office/drawing/2014/main" id="{1BB09847-5AF1-4983-A1BA-9F8D81FD7036}"/>
              </a:ext>
            </a:extLst>
          </p:cNvPr>
          <p:cNvCxnSpPr>
            <a:cxnSpLocks/>
            <a:stCxn id="28" idx="2"/>
            <a:endCxn id="31" idx="1"/>
          </p:cNvCxnSpPr>
          <p:nvPr/>
        </p:nvCxnSpPr>
        <p:spPr>
          <a:xfrm>
            <a:off x="5596420" y="2588225"/>
            <a:ext cx="604889" cy="49182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95276C8-9F04-4A0B-AB0B-C5C8BDF7CAEE}"/>
              </a:ext>
            </a:extLst>
          </p:cNvPr>
          <p:cNvSpPr/>
          <p:nvPr/>
        </p:nvSpPr>
        <p:spPr>
          <a:xfrm>
            <a:off x="6201309" y="1739400"/>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1" name="Straight Connector 40">
            <a:extLst>
              <a:ext uri="{FF2B5EF4-FFF2-40B4-BE49-F238E27FC236}">
                <a16:creationId xmlns:a16="http://schemas.microsoft.com/office/drawing/2014/main" id="{7A3B35A8-3A37-4337-9343-5BB86018C369}"/>
              </a:ext>
            </a:extLst>
          </p:cNvPr>
          <p:cNvCxnSpPr>
            <a:cxnSpLocks/>
            <a:stCxn id="28" idx="2"/>
            <a:endCxn id="39" idx="1"/>
          </p:cNvCxnSpPr>
          <p:nvPr/>
        </p:nvCxnSpPr>
        <p:spPr>
          <a:xfrm flipV="1">
            <a:off x="5596420" y="2009283"/>
            <a:ext cx="604889" cy="5789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67F653C3-8EA7-4D03-B779-24313DDBA6BD}"/>
              </a:ext>
            </a:extLst>
          </p:cNvPr>
          <p:cNvSpPr/>
          <p:nvPr/>
        </p:nvSpPr>
        <p:spPr>
          <a:xfrm>
            <a:off x="4492252" y="2274048"/>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45" name="Straight Connector 44">
            <a:extLst>
              <a:ext uri="{FF2B5EF4-FFF2-40B4-BE49-F238E27FC236}">
                <a16:creationId xmlns:a16="http://schemas.microsoft.com/office/drawing/2014/main" id="{3792667D-607F-47AF-9C2E-5B1CAC4A3264}"/>
              </a:ext>
            </a:extLst>
          </p:cNvPr>
          <p:cNvCxnSpPr>
            <a:cxnSpLocks/>
            <a:stCxn id="28" idx="2"/>
            <a:endCxn id="44" idx="3"/>
          </p:cNvCxnSpPr>
          <p:nvPr/>
        </p:nvCxnSpPr>
        <p:spPr>
          <a:xfrm flipH="1" flipV="1">
            <a:off x="5061037" y="2543931"/>
            <a:ext cx="535383"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207DF23-BB57-455C-90DA-F6B5135AE6C3}"/>
              </a:ext>
            </a:extLst>
          </p:cNvPr>
          <p:cNvSpPr/>
          <p:nvPr/>
        </p:nvSpPr>
        <p:spPr>
          <a:xfrm>
            <a:off x="4492252" y="2806224"/>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47" name="Straight Connector 46">
            <a:extLst>
              <a:ext uri="{FF2B5EF4-FFF2-40B4-BE49-F238E27FC236}">
                <a16:creationId xmlns:a16="http://schemas.microsoft.com/office/drawing/2014/main" id="{525C89B8-7A7F-4443-ADFE-B9D62715BC80}"/>
              </a:ext>
            </a:extLst>
          </p:cNvPr>
          <p:cNvCxnSpPr>
            <a:cxnSpLocks/>
            <a:stCxn id="33" idx="0"/>
            <a:endCxn id="46" idx="3"/>
          </p:cNvCxnSpPr>
          <p:nvPr/>
        </p:nvCxnSpPr>
        <p:spPr>
          <a:xfrm flipH="1">
            <a:off x="5061037" y="2571155"/>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4CF4731F-EDD3-448D-A6F6-9476F9BD526A}"/>
              </a:ext>
            </a:extLst>
          </p:cNvPr>
          <p:cNvSpPr/>
          <p:nvPr/>
        </p:nvSpPr>
        <p:spPr>
          <a:xfrm>
            <a:off x="4279901" y="1735458"/>
            <a:ext cx="730260" cy="5397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rPr>
              <a:t>FPGA</a:t>
            </a:r>
          </a:p>
        </p:txBody>
      </p:sp>
      <p:cxnSp>
        <p:nvCxnSpPr>
          <p:cNvPr id="53" name="Straight Connector 52">
            <a:extLst>
              <a:ext uri="{FF2B5EF4-FFF2-40B4-BE49-F238E27FC236}">
                <a16:creationId xmlns:a16="http://schemas.microsoft.com/office/drawing/2014/main" id="{2710F642-BBD9-47B9-9DB6-8799BE826D3A}"/>
              </a:ext>
            </a:extLst>
          </p:cNvPr>
          <p:cNvCxnSpPr>
            <a:cxnSpLocks/>
            <a:stCxn id="33" idx="0"/>
            <a:endCxn id="48" idx="3"/>
          </p:cNvCxnSpPr>
          <p:nvPr/>
        </p:nvCxnSpPr>
        <p:spPr>
          <a:xfrm flipH="1" flipV="1">
            <a:off x="5010161" y="2005341"/>
            <a:ext cx="586260"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FA91C81-ACCF-47F3-9833-805662FD4804}"/>
              </a:ext>
            </a:extLst>
          </p:cNvPr>
          <p:cNvSpPr/>
          <p:nvPr/>
        </p:nvSpPr>
        <p:spPr>
          <a:xfrm>
            <a:off x="5312027" y="2048460"/>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33" name="Rectangle: Rounded Corners 32">
            <a:extLst>
              <a:ext uri="{FF2B5EF4-FFF2-40B4-BE49-F238E27FC236}">
                <a16:creationId xmlns:a16="http://schemas.microsoft.com/office/drawing/2014/main" id="{FE492984-0248-4145-B9D1-68AC8C59556A}"/>
              </a:ext>
            </a:extLst>
          </p:cNvPr>
          <p:cNvSpPr/>
          <p:nvPr/>
        </p:nvSpPr>
        <p:spPr>
          <a:xfrm>
            <a:off x="5312028" y="2571155"/>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34" name="Rectangle: Rounded Corners 33">
            <a:extLst>
              <a:ext uri="{FF2B5EF4-FFF2-40B4-BE49-F238E27FC236}">
                <a16:creationId xmlns:a16="http://schemas.microsoft.com/office/drawing/2014/main" id="{4BA002C6-3A08-48DA-98C6-C00EA943F723}"/>
              </a:ext>
            </a:extLst>
          </p:cNvPr>
          <p:cNvSpPr/>
          <p:nvPr/>
        </p:nvSpPr>
        <p:spPr>
          <a:xfrm>
            <a:off x="2936042" y="5564627"/>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5" name="Straight Connector 34">
            <a:extLst>
              <a:ext uri="{FF2B5EF4-FFF2-40B4-BE49-F238E27FC236}">
                <a16:creationId xmlns:a16="http://schemas.microsoft.com/office/drawing/2014/main" id="{7F180F96-7CAF-4A70-BC2A-4201DF83E353}"/>
              </a:ext>
            </a:extLst>
          </p:cNvPr>
          <p:cNvCxnSpPr>
            <a:cxnSpLocks/>
            <a:stCxn id="55" idx="0"/>
            <a:endCxn id="34" idx="1"/>
          </p:cNvCxnSpPr>
          <p:nvPr/>
        </p:nvCxnSpPr>
        <p:spPr>
          <a:xfrm flipV="1">
            <a:off x="2331154" y="5834510"/>
            <a:ext cx="604888" cy="232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5188678-E33E-46FA-A89A-A6A8DB7A473F}"/>
              </a:ext>
            </a:extLst>
          </p:cNvPr>
          <p:cNvSpPr/>
          <p:nvPr/>
        </p:nvSpPr>
        <p:spPr>
          <a:xfrm>
            <a:off x="2936042" y="6096803"/>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37" name="Straight Connector 36">
            <a:extLst>
              <a:ext uri="{FF2B5EF4-FFF2-40B4-BE49-F238E27FC236}">
                <a16:creationId xmlns:a16="http://schemas.microsoft.com/office/drawing/2014/main" id="{14E59D4E-102B-402F-8A69-7EB7256654AC}"/>
              </a:ext>
            </a:extLst>
          </p:cNvPr>
          <p:cNvCxnSpPr>
            <a:cxnSpLocks/>
            <a:stCxn id="54" idx="2"/>
            <a:endCxn id="36" idx="1"/>
          </p:cNvCxnSpPr>
          <p:nvPr/>
        </p:nvCxnSpPr>
        <p:spPr>
          <a:xfrm>
            <a:off x="2331153" y="5874862"/>
            <a:ext cx="604889" cy="49182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B135DA4-2868-4F66-B221-D4E01B8F43EB}"/>
              </a:ext>
            </a:extLst>
          </p:cNvPr>
          <p:cNvSpPr/>
          <p:nvPr/>
        </p:nvSpPr>
        <p:spPr>
          <a:xfrm>
            <a:off x="2936042" y="5026037"/>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0" name="Straight Connector 39">
            <a:extLst>
              <a:ext uri="{FF2B5EF4-FFF2-40B4-BE49-F238E27FC236}">
                <a16:creationId xmlns:a16="http://schemas.microsoft.com/office/drawing/2014/main" id="{183334AD-3C95-460A-AF99-040DF72F9C4D}"/>
              </a:ext>
            </a:extLst>
          </p:cNvPr>
          <p:cNvCxnSpPr>
            <a:cxnSpLocks/>
            <a:stCxn id="54" idx="2"/>
            <a:endCxn id="38" idx="1"/>
          </p:cNvCxnSpPr>
          <p:nvPr/>
        </p:nvCxnSpPr>
        <p:spPr>
          <a:xfrm flipV="1">
            <a:off x="2331153" y="5295920"/>
            <a:ext cx="604889" cy="5789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859C2B3F-555F-4362-9A45-0492A3DE37B0}"/>
              </a:ext>
            </a:extLst>
          </p:cNvPr>
          <p:cNvSpPr/>
          <p:nvPr/>
        </p:nvSpPr>
        <p:spPr>
          <a:xfrm>
            <a:off x="1176108" y="5560685"/>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43" name="Straight Connector 42">
            <a:extLst>
              <a:ext uri="{FF2B5EF4-FFF2-40B4-BE49-F238E27FC236}">
                <a16:creationId xmlns:a16="http://schemas.microsoft.com/office/drawing/2014/main" id="{889F717F-577D-46F3-A150-FC2BE723DD15}"/>
              </a:ext>
            </a:extLst>
          </p:cNvPr>
          <p:cNvCxnSpPr>
            <a:cxnSpLocks/>
            <a:stCxn id="54" idx="2"/>
            <a:endCxn id="42" idx="3"/>
          </p:cNvCxnSpPr>
          <p:nvPr/>
        </p:nvCxnSpPr>
        <p:spPr>
          <a:xfrm flipH="1" flipV="1">
            <a:off x="1744893" y="5830568"/>
            <a:ext cx="586260"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2FA0687-7CD8-4DEC-9010-AFC1139B1ED7}"/>
              </a:ext>
            </a:extLst>
          </p:cNvPr>
          <p:cNvSpPr/>
          <p:nvPr/>
        </p:nvSpPr>
        <p:spPr>
          <a:xfrm>
            <a:off x="1176108" y="6092861"/>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0" name="Straight Connector 49">
            <a:extLst>
              <a:ext uri="{FF2B5EF4-FFF2-40B4-BE49-F238E27FC236}">
                <a16:creationId xmlns:a16="http://schemas.microsoft.com/office/drawing/2014/main" id="{19E3B649-1392-4B5C-9BD3-54E52D4F89D4}"/>
              </a:ext>
            </a:extLst>
          </p:cNvPr>
          <p:cNvCxnSpPr>
            <a:cxnSpLocks/>
            <a:stCxn id="55" idx="0"/>
            <a:endCxn id="49" idx="3"/>
          </p:cNvCxnSpPr>
          <p:nvPr/>
        </p:nvCxnSpPr>
        <p:spPr>
          <a:xfrm flipH="1">
            <a:off x="1744893" y="5857792"/>
            <a:ext cx="586261"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EF52C997-DC11-426C-B372-766BCE5B4889}"/>
              </a:ext>
            </a:extLst>
          </p:cNvPr>
          <p:cNvSpPr/>
          <p:nvPr/>
        </p:nvSpPr>
        <p:spPr>
          <a:xfrm>
            <a:off x="1176108" y="5022095"/>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2" name="Straight Connector 51">
            <a:extLst>
              <a:ext uri="{FF2B5EF4-FFF2-40B4-BE49-F238E27FC236}">
                <a16:creationId xmlns:a16="http://schemas.microsoft.com/office/drawing/2014/main" id="{E697B3B0-4A8F-408F-B8E9-32D6D6BDD560}"/>
              </a:ext>
            </a:extLst>
          </p:cNvPr>
          <p:cNvCxnSpPr>
            <a:cxnSpLocks/>
            <a:stCxn id="55" idx="0"/>
            <a:endCxn id="51" idx="3"/>
          </p:cNvCxnSpPr>
          <p:nvPr/>
        </p:nvCxnSpPr>
        <p:spPr>
          <a:xfrm flipH="1" flipV="1">
            <a:off x="1744893" y="5291978"/>
            <a:ext cx="586261"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96BA5E80-CA7B-4286-9C85-B0B45BA48277}"/>
              </a:ext>
            </a:extLst>
          </p:cNvPr>
          <p:cNvSpPr/>
          <p:nvPr/>
        </p:nvSpPr>
        <p:spPr>
          <a:xfrm>
            <a:off x="2046760" y="5335097"/>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55" name="Rectangle: Rounded Corners 54">
            <a:extLst>
              <a:ext uri="{FF2B5EF4-FFF2-40B4-BE49-F238E27FC236}">
                <a16:creationId xmlns:a16="http://schemas.microsoft.com/office/drawing/2014/main" id="{3B0FF450-3EFE-4604-B524-22A3263A73EA}"/>
              </a:ext>
            </a:extLst>
          </p:cNvPr>
          <p:cNvSpPr/>
          <p:nvPr/>
        </p:nvSpPr>
        <p:spPr>
          <a:xfrm>
            <a:off x="2046761" y="5857792"/>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56" name="Rectangle: Rounded Corners 55">
            <a:extLst>
              <a:ext uri="{FF2B5EF4-FFF2-40B4-BE49-F238E27FC236}">
                <a16:creationId xmlns:a16="http://schemas.microsoft.com/office/drawing/2014/main" id="{D5CCBC10-F7DB-4D57-A176-984874CF05A9}"/>
              </a:ext>
            </a:extLst>
          </p:cNvPr>
          <p:cNvSpPr/>
          <p:nvPr/>
        </p:nvSpPr>
        <p:spPr>
          <a:xfrm>
            <a:off x="5805406" y="4765261"/>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57" name="Straight Connector 56">
            <a:extLst>
              <a:ext uri="{FF2B5EF4-FFF2-40B4-BE49-F238E27FC236}">
                <a16:creationId xmlns:a16="http://schemas.microsoft.com/office/drawing/2014/main" id="{F2153D99-EABA-45D5-BCA9-0E3AF440E3FD}"/>
              </a:ext>
            </a:extLst>
          </p:cNvPr>
          <p:cNvCxnSpPr>
            <a:cxnSpLocks/>
            <a:stCxn id="71" idx="0"/>
            <a:endCxn id="56" idx="1"/>
          </p:cNvCxnSpPr>
          <p:nvPr/>
        </p:nvCxnSpPr>
        <p:spPr>
          <a:xfrm>
            <a:off x="5596420" y="4752213"/>
            <a:ext cx="208986" cy="28293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AC7D0237-3726-41C5-B5CA-3AB03EE5346F}"/>
              </a:ext>
            </a:extLst>
          </p:cNvPr>
          <p:cNvSpPr/>
          <p:nvPr/>
        </p:nvSpPr>
        <p:spPr>
          <a:xfrm>
            <a:off x="5010160" y="5907706"/>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61" name="Straight Connector 60">
            <a:extLst>
              <a:ext uri="{FF2B5EF4-FFF2-40B4-BE49-F238E27FC236}">
                <a16:creationId xmlns:a16="http://schemas.microsoft.com/office/drawing/2014/main" id="{327FAC7F-2622-4118-BB4F-0F0CA600D1DD}"/>
              </a:ext>
            </a:extLst>
          </p:cNvPr>
          <p:cNvCxnSpPr>
            <a:cxnSpLocks/>
            <a:stCxn id="70" idx="2"/>
            <a:endCxn id="58" idx="0"/>
          </p:cNvCxnSpPr>
          <p:nvPr/>
        </p:nvCxnSpPr>
        <p:spPr>
          <a:xfrm flipH="1">
            <a:off x="5294553" y="4769283"/>
            <a:ext cx="301866" cy="113842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F92B63CC-2090-431D-9353-191433CCB991}"/>
              </a:ext>
            </a:extLst>
          </p:cNvPr>
          <p:cNvSpPr/>
          <p:nvPr/>
        </p:nvSpPr>
        <p:spPr>
          <a:xfrm>
            <a:off x="5821160" y="4225724"/>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63" name="Straight Connector 62">
            <a:extLst>
              <a:ext uri="{FF2B5EF4-FFF2-40B4-BE49-F238E27FC236}">
                <a16:creationId xmlns:a16="http://schemas.microsoft.com/office/drawing/2014/main" id="{C798377E-98DB-4AD5-B7C2-6E60F408084D}"/>
              </a:ext>
            </a:extLst>
          </p:cNvPr>
          <p:cNvCxnSpPr>
            <a:cxnSpLocks/>
            <a:stCxn id="70" idx="2"/>
            <a:endCxn id="62" idx="1"/>
          </p:cNvCxnSpPr>
          <p:nvPr/>
        </p:nvCxnSpPr>
        <p:spPr>
          <a:xfrm flipV="1">
            <a:off x="5596419" y="4495607"/>
            <a:ext cx="224741" cy="27367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BB6E9C67-9A70-4539-8390-ACD2358071B4}"/>
              </a:ext>
            </a:extLst>
          </p:cNvPr>
          <p:cNvSpPr/>
          <p:nvPr/>
        </p:nvSpPr>
        <p:spPr>
          <a:xfrm>
            <a:off x="3885348" y="4623795"/>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65" name="Straight Connector 64">
            <a:extLst>
              <a:ext uri="{FF2B5EF4-FFF2-40B4-BE49-F238E27FC236}">
                <a16:creationId xmlns:a16="http://schemas.microsoft.com/office/drawing/2014/main" id="{69E1A4EB-7D51-4C17-BB0C-92C057339DD3}"/>
              </a:ext>
            </a:extLst>
          </p:cNvPr>
          <p:cNvCxnSpPr>
            <a:cxnSpLocks/>
            <a:stCxn id="70" idx="2"/>
            <a:endCxn id="64" idx="3"/>
          </p:cNvCxnSpPr>
          <p:nvPr/>
        </p:nvCxnSpPr>
        <p:spPr>
          <a:xfrm flipH="1">
            <a:off x="4454133" y="4769283"/>
            <a:ext cx="1142286" cy="1243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F823ECFE-FD0F-409E-A4F1-EB3269E290D2}"/>
              </a:ext>
            </a:extLst>
          </p:cNvPr>
          <p:cNvSpPr/>
          <p:nvPr/>
        </p:nvSpPr>
        <p:spPr>
          <a:xfrm>
            <a:off x="4492251" y="4987282"/>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67" name="Straight Connector 66">
            <a:extLst>
              <a:ext uri="{FF2B5EF4-FFF2-40B4-BE49-F238E27FC236}">
                <a16:creationId xmlns:a16="http://schemas.microsoft.com/office/drawing/2014/main" id="{081AAEE2-10B9-448A-B3D2-1651DE658C0D}"/>
              </a:ext>
            </a:extLst>
          </p:cNvPr>
          <p:cNvCxnSpPr>
            <a:cxnSpLocks/>
            <a:stCxn id="71" idx="0"/>
            <a:endCxn id="66" idx="3"/>
          </p:cNvCxnSpPr>
          <p:nvPr/>
        </p:nvCxnSpPr>
        <p:spPr>
          <a:xfrm flipH="1">
            <a:off x="5061036" y="4752213"/>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C49069D6-D566-4F2E-83F2-11DAA940BC93}"/>
              </a:ext>
            </a:extLst>
          </p:cNvPr>
          <p:cNvSpPr/>
          <p:nvPr/>
        </p:nvSpPr>
        <p:spPr>
          <a:xfrm>
            <a:off x="4279900" y="3916516"/>
            <a:ext cx="730260" cy="5397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rPr>
              <a:t>FPGA</a:t>
            </a:r>
          </a:p>
        </p:txBody>
      </p:sp>
      <p:cxnSp>
        <p:nvCxnSpPr>
          <p:cNvPr id="69" name="Straight Connector 68">
            <a:extLst>
              <a:ext uri="{FF2B5EF4-FFF2-40B4-BE49-F238E27FC236}">
                <a16:creationId xmlns:a16="http://schemas.microsoft.com/office/drawing/2014/main" id="{5CE6C29F-890A-4D95-9675-883F7FF2CFB8}"/>
              </a:ext>
            </a:extLst>
          </p:cNvPr>
          <p:cNvCxnSpPr>
            <a:cxnSpLocks/>
            <a:stCxn id="71" idx="0"/>
            <a:endCxn id="68" idx="3"/>
          </p:cNvCxnSpPr>
          <p:nvPr/>
        </p:nvCxnSpPr>
        <p:spPr>
          <a:xfrm flipH="1" flipV="1">
            <a:off x="5010160" y="4186399"/>
            <a:ext cx="586260" cy="56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C25CDEE3-D7A1-4EAD-8AC6-3FF95B2259CB}"/>
              </a:ext>
            </a:extLst>
          </p:cNvPr>
          <p:cNvSpPr/>
          <p:nvPr/>
        </p:nvSpPr>
        <p:spPr>
          <a:xfrm>
            <a:off x="5312026" y="4229518"/>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1" name="Rectangle: Rounded Corners 70">
            <a:extLst>
              <a:ext uri="{FF2B5EF4-FFF2-40B4-BE49-F238E27FC236}">
                <a16:creationId xmlns:a16="http://schemas.microsoft.com/office/drawing/2014/main" id="{E088B2A2-64BC-4AF7-BBF6-B9A8A069B1C3}"/>
              </a:ext>
            </a:extLst>
          </p:cNvPr>
          <p:cNvSpPr/>
          <p:nvPr/>
        </p:nvSpPr>
        <p:spPr>
          <a:xfrm>
            <a:off x="5312027" y="475221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72" name="Rectangle: Rounded Corners 71">
            <a:extLst>
              <a:ext uri="{FF2B5EF4-FFF2-40B4-BE49-F238E27FC236}">
                <a16:creationId xmlns:a16="http://schemas.microsoft.com/office/drawing/2014/main" id="{B58F97CC-8EFE-4C15-A511-3D187A3DEF5D}"/>
              </a:ext>
            </a:extLst>
          </p:cNvPr>
          <p:cNvSpPr/>
          <p:nvPr/>
        </p:nvSpPr>
        <p:spPr>
          <a:xfrm>
            <a:off x="5675562" y="5897888"/>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sp>
        <p:nvSpPr>
          <p:cNvPr id="74" name="Rectangle: Rounded Corners 73">
            <a:extLst>
              <a:ext uri="{FF2B5EF4-FFF2-40B4-BE49-F238E27FC236}">
                <a16:creationId xmlns:a16="http://schemas.microsoft.com/office/drawing/2014/main" id="{DBC4E9C1-2DA3-4EB3-9A2F-E3560D770CAD}"/>
              </a:ext>
            </a:extLst>
          </p:cNvPr>
          <p:cNvSpPr/>
          <p:nvPr/>
        </p:nvSpPr>
        <p:spPr>
          <a:xfrm>
            <a:off x="9027652" y="3834588"/>
            <a:ext cx="568785" cy="5397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GPU</a:t>
            </a:r>
          </a:p>
        </p:txBody>
      </p:sp>
      <p:cxnSp>
        <p:nvCxnSpPr>
          <p:cNvPr id="75" name="Straight Connector 74">
            <a:extLst>
              <a:ext uri="{FF2B5EF4-FFF2-40B4-BE49-F238E27FC236}">
                <a16:creationId xmlns:a16="http://schemas.microsoft.com/office/drawing/2014/main" id="{C7C9C5A5-27BE-4770-AF76-0D7DF8008DD7}"/>
              </a:ext>
            </a:extLst>
          </p:cNvPr>
          <p:cNvCxnSpPr>
            <a:cxnSpLocks/>
            <a:stCxn id="87" idx="0"/>
            <a:endCxn id="74" idx="1"/>
          </p:cNvCxnSpPr>
          <p:nvPr/>
        </p:nvCxnSpPr>
        <p:spPr>
          <a:xfrm>
            <a:off x="8804678" y="3826053"/>
            <a:ext cx="222974" cy="2784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8E48C284-7B19-40D5-AC1A-A8ED71E11981}"/>
              </a:ext>
            </a:extLst>
          </p:cNvPr>
          <p:cNvSpPr/>
          <p:nvPr/>
        </p:nvSpPr>
        <p:spPr>
          <a:xfrm>
            <a:off x="9395154" y="2102805"/>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GPU</a:t>
            </a:r>
          </a:p>
        </p:txBody>
      </p:sp>
      <p:cxnSp>
        <p:nvCxnSpPr>
          <p:cNvPr id="79" name="Straight Connector 78">
            <a:extLst>
              <a:ext uri="{FF2B5EF4-FFF2-40B4-BE49-F238E27FC236}">
                <a16:creationId xmlns:a16="http://schemas.microsoft.com/office/drawing/2014/main" id="{60A4698E-AEF4-4A72-9D60-838F6AF68069}"/>
              </a:ext>
            </a:extLst>
          </p:cNvPr>
          <p:cNvCxnSpPr>
            <a:cxnSpLocks/>
            <a:stCxn id="86" idx="2"/>
            <a:endCxn id="78" idx="1"/>
          </p:cNvCxnSpPr>
          <p:nvPr/>
        </p:nvCxnSpPr>
        <p:spPr>
          <a:xfrm flipV="1">
            <a:off x="8734482" y="2518130"/>
            <a:ext cx="660672" cy="132499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F1122131-AD22-4383-8F5E-C36FA1A9F83C}"/>
              </a:ext>
            </a:extLst>
          </p:cNvPr>
          <p:cNvSpPr/>
          <p:nvPr/>
        </p:nvSpPr>
        <p:spPr>
          <a:xfrm>
            <a:off x="7700509" y="3528946"/>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81" name="Straight Connector 80">
            <a:extLst>
              <a:ext uri="{FF2B5EF4-FFF2-40B4-BE49-F238E27FC236}">
                <a16:creationId xmlns:a16="http://schemas.microsoft.com/office/drawing/2014/main" id="{219F86B8-AE06-46C0-AADD-4F789DCF6EB4}"/>
              </a:ext>
            </a:extLst>
          </p:cNvPr>
          <p:cNvCxnSpPr>
            <a:cxnSpLocks/>
            <a:stCxn id="86" idx="2"/>
            <a:endCxn id="80" idx="3"/>
          </p:cNvCxnSpPr>
          <p:nvPr/>
        </p:nvCxnSpPr>
        <p:spPr>
          <a:xfrm flipH="1" flipV="1">
            <a:off x="8269294" y="3798829"/>
            <a:ext cx="465188" cy="442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14B92159-108F-48F2-8A30-8B3CFC60CDF8}"/>
              </a:ext>
            </a:extLst>
          </p:cNvPr>
          <p:cNvSpPr/>
          <p:nvPr/>
        </p:nvSpPr>
        <p:spPr>
          <a:xfrm>
            <a:off x="7700509" y="4061122"/>
            <a:ext cx="568785" cy="53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AI</a:t>
            </a:r>
          </a:p>
        </p:txBody>
      </p:sp>
      <p:cxnSp>
        <p:nvCxnSpPr>
          <p:cNvPr id="83" name="Straight Connector 82">
            <a:extLst>
              <a:ext uri="{FF2B5EF4-FFF2-40B4-BE49-F238E27FC236}">
                <a16:creationId xmlns:a16="http://schemas.microsoft.com/office/drawing/2014/main" id="{9DEE069A-1895-4B32-B6FE-D7B627F99B5A}"/>
              </a:ext>
            </a:extLst>
          </p:cNvPr>
          <p:cNvCxnSpPr>
            <a:cxnSpLocks/>
            <a:stCxn id="87" idx="0"/>
            <a:endCxn id="82" idx="3"/>
          </p:cNvCxnSpPr>
          <p:nvPr/>
        </p:nvCxnSpPr>
        <p:spPr>
          <a:xfrm flipH="1">
            <a:off x="8269294" y="3826053"/>
            <a:ext cx="535384" cy="5049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9777A134-3C1B-4E77-A81C-19107EBD7B82}"/>
              </a:ext>
            </a:extLst>
          </p:cNvPr>
          <p:cNvSpPr/>
          <p:nvPr/>
        </p:nvSpPr>
        <p:spPr>
          <a:xfrm>
            <a:off x="8520285" y="3528946"/>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CPU</a:t>
            </a:r>
          </a:p>
        </p:txBody>
      </p:sp>
      <p:sp>
        <p:nvSpPr>
          <p:cNvPr id="87" name="Rectangle: Rounded Corners 86">
            <a:extLst>
              <a:ext uri="{FF2B5EF4-FFF2-40B4-BE49-F238E27FC236}">
                <a16:creationId xmlns:a16="http://schemas.microsoft.com/office/drawing/2014/main" id="{F29CCF2A-76C4-47D3-925E-03CC4673D0EF}"/>
              </a:ext>
            </a:extLst>
          </p:cNvPr>
          <p:cNvSpPr/>
          <p:nvPr/>
        </p:nvSpPr>
        <p:spPr>
          <a:xfrm>
            <a:off x="8520285" y="3826053"/>
            <a:ext cx="568785" cy="53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CPU</a:t>
            </a:r>
          </a:p>
        </p:txBody>
      </p:sp>
      <p:sp>
        <p:nvSpPr>
          <p:cNvPr id="89" name="Rectangle: Rounded Corners 88">
            <a:extLst>
              <a:ext uri="{FF2B5EF4-FFF2-40B4-BE49-F238E27FC236}">
                <a16:creationId xmlns:a16="http://schemas.microsoft.com/office/drawing/2014/main" id="{C7DD93F9-9526-41F9-A91B-C964A7CC71E4}"/>
              </a:ext>
            </a:extLst>
          </p:cNvPr>
          <p:cNvSpPr/>
          <p:nvPr/>
        </p:nvSpPr>
        <p:spPr>
          <a:xfrm>
            <a:off x="8520285" y="3223304"/>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CPU</a:t>
            </a:r>
          </a:p>
        </p:txBody>
      </p:sp>
      <p:sp>
        <p:nvSpPr>
          <p:cNvPr id="90" name="Rectangle: Rounded Corners 89">
            <a:extLst>
              <a:ext uri="{FF2B5EF4-FFF2-40B4-BE49-F238E27FC236}">
                <a16:creationId xmlns:a16="http://schemas.microsoft.com/office/drawing/2014/main" id="{3F8C478C-65E2-4965-9C34-1C54A34CFC9C}"/>
              </a:ext>
            </a:extLst>
          </p:cNvPr>
          <p:cNvSpPr/>
          <p:nvPr/>
        </p:nvSpPr>
        <p:spPr>
          <a:xfrm>
            <a:off x="8520285" y="2905380"/>
            <a:ext cx="428394" cy="314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CPU</a:t>
            </a:r>
          </a:p>
        </p:txBody>
      </p:sp>
      <p:sp>
        <p:nvSpPr>
          <p:cNvPr id="92" name="Rectangle: Rounded Corners 91">
            <a:extLst>
              <a:ext uri="{FF2B5EF4-FFF2-40B4-BE49-F238E27FC236}">
                <a16:creationId xmlns:a16="http://schemas.microsoft.com/office/drawing/2014/main" id="{C923188E-A87F-489D-9835-820BF0687F90}"/>
              </a:ext>
            </a:extLst>
          </p:cNvPr>
          <p:cNvSpPr/>
          <p:nvPr/>
        </p:nvSpPr>
        <p:spPr>
          <a:xfrm>
            <a:off x="9876727" y="2603067"/>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GPU</a:t>
            </a:r>
          </a:p>
        </p:txBody>
      </p:sp>
      <p:sp>
        <p:nvSpPr>
          <p:cNvPr id="93" name="Rectangle: Rounded Corners 92">
            <a:extLst>
              <a:ext uri="{FF2B5EF4-FFF2-40B4-BE49-F238E27FC236}">
                <a16:creationId xmlns:a16="http://schemas.microsoft.com/office/drawing/2014/main" id="{48BF6DC4-8953-4AD7-89AC-5394326957F9}"/>
              </a:ext>
            </a:extLst>
          </p:cNvPr>
          <p:cNvSpPr/>
          <p:nvPr/>
        </p:nvSpPr>
        <p:spPr>
          <a:xfrm>
            <a:off x="10490069" y="3134612"/>
            <a:ext cx="946561" cy="830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GPU</a:t>
            </a:r>
          </a:p>
        </p:txBody>
      </p:sp>
      <p:cxnSp>
        <p:nvCxnSpPr>
          <p:cNvPr id="94" name="Straight Connector 93">
            <a:extLst>
              <a:ext uri="{FF2B5EF4-FFF2-40B4-BE49-F238E27FC236}">
                <a16:creationId xmlns:a16="http://schemas.microsoft.com/office/drawing/2014/main" id="{0CB61F6B-CF4A-4855-852D-CF705E5D87EA}"/>
              </a:ext>
            </a:extLst>
          </p:cNvPr>
          <p:cNvCxnSpPr>
            <a:cxnSpLocks/>
            <a:stCxn id="87" idx="0"/>
            <a:endCxn id="92" idx="1"/>
          </p:cNvCxnSpPr>
          <p:nvPr/>
        </p:nvCxnSpPr>
        <p:spPr>
          <a:xfrm flipV="1">
            <a:off x="8804678" y="3018392"/>
            <a:ext cx="1072049" cy="8076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9817BF8-B3E8-47D2-9EBE-83B5C28AC0C2}"/>
              </a:ext>
            </a:extLst>
          </p:cNvPr>
          <p:cNvCxnSpPr>
            <a:cxnSpLocks/>
            <a:stCxn id="86" idx="2"/>
            <a:endCxn id="93" idx="1"/>
          </p:cNvCxnSpPr>
          <p:nvPr/>
        </p:nvCxnSpPr>
        <p:spPr>
          <a:xfrm flipV="1">
            <a:off x="8734482" y="3549937"/>
            <a:ext cx="1755587" cy="29318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076E02D-4BD8-4EC4-BC89-D10BB7D69753}"/>
              </a:ext>
            </a:extLst>
          </p:cNvPr>
          <p:cNvSpPr/>
          <p:nvPr/>
        </p:nvSpPr>
        <p:spPr>
          <a:xfrm>
            <a:off x="5409097" y="3785930"/>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76" name="Rectangle 75">
            <a:extLst>
              <a:ext uri="{FF2B5EF4-FFF2-40B4-BE49-F238E27FC236}">
                <a16:creationId xmlns:a16="http://schemas.microsoft.com/office/drawing/2014/main" id="{702D0C2C-B90E-4112-BC3D-321C5FBEBCB1}"/>
              </a:ext>
            </a:extLst>
          </p:cNvPr>
          <p:cNvSpPr/>
          <p:nvPr/>
        </p:nvSpPr>
        <p:spPr>
          <a:xfrm>
            <a:off x="716868" y="1831070"/>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77" name="Rectangle 76">
            <a:extLst>
              <a:ext uri="{FF2B5EF4-FFF2-40B4-BE49-F238E27FC236}">
                <a16:creationId xmlns:a16="http://schemas.microsoft.com/office/drawing/2014/main" id="{524774C8-2632-4A71-B8D5-C10DD6A745AC}"/>
              </a:ext>
            </a:extLst>
          </p:cNvPr>
          <p:cNvSpPr/>
          <p:nvPr/>
        </p:nvSpPr>
        <p:spPr>
          <a:xfrm>
            <a:off x="1648276" y="6362743"/>
            <a:ext cx="1287765"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84" name="Rectangle 83">
            <a:extLst>
              <a:ext uri="{FF2B5EF4-FFF2-40B4-BE49-F238E27FC236}">
                <a16:creationId xmlns:a16="http://schemas.microsoft.com/office/drawing/2014/main" id="{D6AEF8A0-7335-42AB-BAB4-DA61C2A2B99F}"/>
              </a:ext>
            </a:extLst>
          </p:cNvPr>
          <p:cNvSpPr/>
          <p:nvPr/>
        </p:nvSpPr>
        <p:spPr>
          <a:xfrm>
            <a:off x="447316" y="5211221"/>
            <a:ext cx="757007" cy="115152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85" name="Rectangle 84">
            <a:extLst>
              <a:ext uri="{FF2B5EF4-FFF2-40B4-BE49-F238E27FC236}">
                <a16:creationId xmlns:a16="http://schemas.microsoft.com/office/drawing/2014/main" id="{A7364EE3-0519-45C8-B84D-7C64EA626F95}"/>
              </a:ext>
            </a:extLst>
          </p:cNvPr>
          <p:cNvSpPr/>
          <p:nvPr/>
        </p:nvSpPr>
        <p:spPr>
          <a:xfrm>
            <a:off x="3594007" y="1757604"/>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88" name="Rectangle 87">
            <a:extLst>
              <a:ext uri="{FF2B5EF4-FFF2-40B4-BE49-F238E27FC236}">
                <a16:creationId xmlns:a16="http://schemas.microsoft.com/office/drawing/2014/main" id="{614F02F1-F1D7-447C-9C63-141A1FC0C3A7}"/>
              </a:ext>
            </a:extLst>
          </p:cNvPr>
          <p:cNvSpPr/>
          <p:nvPr/>
        </p:nvSpPr>
        <p:spPr>
          <a:xfrm rot="5400000">
            <a:off x="5664391" y="2313601"/>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1" name="Rectangle 90">
            <a:extLst>
              <a:ext uri="{FF2B5EF4-FFF2-40B4-BE49-F238E27FC236}">
                <a16:creationId xmlns:a16="http://schemas.microsoft.com/office/drawing/2014/main" id="{A4591B85-39AA-4572-9506-2AB13D4E5725}"/>
              </a:ext>
            </a:extLst>
          </p:cNvPr>
          <p:cNvSpPr/>
          <p:nvPr/>
        </p:nvSpPr>
        <p:spPr>
          <a:xfrm>
            <a:off x="6756832" y="2009282"/>
            <a:ext cx="716296" cy="10009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6" name="Rectangle 95">
            <a:extLst>
              <a:ext uri="{FF2B5EF4-FFF2-40B4-BE49-F238E27FC236}">
                <a16:creationId xmlns:a16="http://schemas.microsoft.com/office/drawing/2014/main" id="{ABC8D718-92C9-4186-A91F-C889362045B5}"/>
              </a:ext>
            </a:extLst>
          </p:cNvPr>
          <p:cNvSpPr/>
          <p:nvPr/>
        </p:nvSpPr>
        <p:spPr>
          <a:xfrm>
            <a:off x="2794890" y="2490495"/>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7" name="Rectangle 96">
            <a:extLst>
              <a:ext uri="{FF2B5EF4-FFF2-40B4-BE49-F238E27FC236}">
                <a16:creationId xmlns:a16="http://schemas.microsoft.com/office/drawing/2014/main" id="{D6607BA1-03D3-45B7-B22C-DFBDFBCADCCC}"/>
              </a:ext>
            </a:extLst>
          </p:cNvPr>
          <p:cNvSpPr/>
          <p:nvPr/>
        </p:nvSpPr>
        <p:spPr>
          <a:xfrm>
            <a:off x="2806584" y="3150539"/>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8" name="Rectangle 97">
            <a:extLst>
              <a:ext uri="{FF2B5EF4-FFF2-40B4-BE49-F238E27FC236}">
                <a16:creationId xmlns:a16="http://schemas.microsoft.com/office/drawing/2014/main" id="{A9CF0703-FAC3-420C-8520-1FEE2B194084}"/>
              </a:ext>
            </a:extLst>
          </p:cNvPr>
          <p:cNvSpPr/>
          <p:nvPr/>
        </p:nvSpPr>
        <p:spPr>
          <a:xfrm>
            <a:off x="702143" y="3161658"/>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99" name="Rectangle 98">
            <a:extLst>
              <a:ext uri="{FF2B5EF4-FFF2-40B4-BE49-F238E27FC236}">
                <a16:creationId xmlns:a16="http://schemas.microsoft.com/office/drawing/2014/main" id="{CE027213-80AD-4774-8961-AFD14497E037}"/>
              </a:ext>
            </a:extLst>
          </p:cNvPr>
          <p:cNvSpPr/>
          <p:nvPr/>
        </p:nvSpPr>
        <p:spPr>
          <a:xfrm>
            <a:off x="712450" y="2503332"/>
            <a:ext cx="757007" cy="49547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0" name="Rectangle 99">
            <a:extLst>
              <a:ext uri="{FF2B5EF4-FFF2-40B4-BE49-F238E27FC236}">
                <a16:creationId xmlns:a16="http://schemas.microsoft.com/office/drawing/2014/main" id="{ECDEF661-562D-46F5-83E6-D0B8B7DD8133}"/>
              </a:ext>
            </a:extLst>
          </p:cNvPr>
          <p:cNvSpPr/>
          <p:nvPr/>
        </p:nvSpPr>
        <p:spPr>
          <a:xfrm>
            <a:off x="5217914" y="5305027"/>
            <a:ext cx="757007" cy="6127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1" name="Rectangle 100">
            <a:extLst>
              <a:ext uri="{FF2B5EF4-FFF2-40B4-BE49-F238E27FC236}">
                <a16:creationId xmlns:a16="http://schemas.microsoft.com/office/drawing/2014/main" id="{107CB1DF-ACC8-4F66-90B6-2D3401798E0F}"/>
              </a:ext>
            </a:extLst>
          </p:cNvPr>
          <p:cNvSpPr/>
          <p:nvPr/>
        </p:nvSpPr>
        <p:spPr>
          <a:xfrm>
            <a:off x="3643618" y="5094674"/>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2" name="Rectangle 101">
            <a:extLst>
              <a:ext uri="{FF2B5EF4-FFF2-40B4-BE49-F238E27FC236}">
                <a16:creationId xmlns:a16="http://schemas.microsoft.com/office/drawing/2014/main" id="{AF12B584-DB2F-4CB1-ADF9-40379F1D9821}"/>
              </a:ext>
            </a:extLst>
          </p:cNvPr>
          <p:cNvSpPr/>
          <p:nvPr/>
        </p:nvSpPr>
        <p:spPr>
          <a:xfrm>
            <a:off x="4375470" y="5490822"/>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3" name="Rectangle 102">
            <a:extLst>
              <a:ext uri="{FF2B5EF4-FFF2-40B4-BE49-F238E27FC236}">
                <a16:creationId xmlns:a16="http://schemas.microsoft.com/office/drawing/2014/main" id="{7F70A705-7536-401B-B0A8-25FAF2C5DB51}"/>
              </a:ext>
            </a:extLst>
          </p:cNvPr>
          <p:cNvSpPr/>
          <p:nvPr/>
        </p:nvSpPr>
        <p:spPr>
          <a:xfrm>
            <a:off x="4272033" y="3761878"/>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4" name="Rectangle 103">
            <a:extLst>
              <a:ext uri="{FF2B5EF4-FFF2-40B4-BE49-F238E27FC236}">
                <a16:creationId xmlns:a16="http://schemas.microsoft.com/office/drawing/2014/main" id="{BB6572B4-96AD-4A6E-810F-5B0A18BDDC4F}"/>
              </a:ext>
            </a:extLst>
          </p:cNvPr>
          <p:cNvSpPr/>
          <p:nvPr/>
        </p:nvSpPr>
        <p:spPr>
          <a:xfrm>
            <a:off x="8734482" y="4343385"/>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5" name="Rectangle 104">
            <a:extLst>
              <a:ext uri="{FF2B5EF4-FFF2-40B4-BE49-F238E27FC236}">
                <a16:creationId xmlns:a16="http://schemas.microsoft.com/office/drawing/2014/main" id="{7C109C7B-D1CE-41BA-817C-C3BD0C300D75}"/>
              </a:ext>
            </a:extLst>
          </p:cNvPr>
          <p:cNvSpPr/>
          <p:nvPr/>
        </p:nvSpPr>
        <p:spPr>
          <a:xfrm>
            <a:off x="10823288" y="2706350"/>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6" name="Rectangle 105">
            <a:extLst>
              <a:ext uri="{FF2B5EF4-FFF2-40B4-BE49-F238E27FC236}">
                <a16:creationId xmlns:a16="http://schemas.microsoft.com/office/drawing/2014/main" id="{AF1166B0-2CF3-4CDE-A589-2B6812A3AB6E}"/>
              </a:ext>
            </a:extLst>
          </p:cNvPr>
          <p:cNvSpPr/>
          <p:nvPr/>
        </p:nvSpPr>
        <p:spPr>
          <a:xfrm>
            <a:off x="11304861" y="3266510"/>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7" name="Rectangle 106">
            <a:extLst>
              <a:ext uri="{FF2B5EF4-FFF2-40B4-BE49-F238E27FC236}">
                <a16:creationId xmlns:a16="http://schemas.microsoft.com/office/drawing/2014/main" id="{E9129C1E-6977-44B7-979F-7D15EBB96B11}"/>
              </a:ext>
            </a:extLst>
          </p:cNvPr>
          <p:cNvSpPr/>
          <p:nvPr/>
        </p:nvSpPr>
        <p:spPr>
          <a:xfrm>
            <a:off x="10229637" y="2094925"/>
            <a:ext cx="725686" cy="162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sp>
        <p:nvSpPr>
          <p:cNvPr id="108" name="Rectangle 107">
            <a:extLst>
              <a:ext uri="{FF2B5EF4-FFF2-40B4-BE49-F238E27FC236}">
                <a16:creationId xmlns:a16="http://schemas.microsoft.com/office/drawing/2014/main" id="{4936F902-F91B-431E-905A-F5DEC271D4F3}"/>
              </a:ext>
            </a:extLst>
          </p:cNvPr>
          <p:cNvSpPr/>
          <p:nvPr/>
        </p:nvSpPr>
        <p:spPr>
          <a:xfrm>
            <a:off x="9907558" y="4186398"/>
            <a:ext cx="1112022" cy="77275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mem</a:t>
            </a:r>
          </a:p>
        </p:txBody>
      </p:sp>
      <p:cxnSp>
        <p:nvCxnSpPr>
          <p:cNvPr id="109" name="Straight Connector 108">
            <a:extLst>
              <a:ext uri="{FF2B5EF4-FFF2-40B4-BE49-F238E27FC236}">
                <a16:creationId xmlns:a16="http://schemas.microsoft.com/office/drawing/2014/main" id="{410F0B7F-447E-4FF1-9D90-FB0BB417AB73}"/>
              </a:ext>
            </a:extLst>
          </p:cNvPr>
          <p:cNvCxnSpPr>
            <a:cxnSpLocks/>
            <a:stCxn id="86" idx="3"/>
            <a:endCxn id="108" idx="0"/>
          </p:cNvCxnSpPr>
          <p:nvPr/>
        </p:nvCxnSpPr>
        <p:spPr>
          <a:xfrm>
            <a:off x="8948679" y="3686035"/>
            <a:ext cx="1514890" cy="50036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4F5054-BE75-4CE2-A7E5-1C172F262F4B}"/>
              </a:ext>
            </a:extLst>
          </p:cNvPr>
          <p:cNvCxnSpPr>
            <a:cxnSpLocks/>
            <a:stCxn id="92" idx="2"/>
            <a:endCxn id="108" idx="0"/>
          </p:cNvCxnSpPr>
          <p:nvPr/>
        </p:nvCxnSpPr>
        <p:spPr>
          <a:xfrm>
            <a:off x="10350008" y="3433717"/>
            <a:ext cx="113561" cy="75268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53F156-8636-4ED9-9C13-1A78D6444F79}"/>
              </a:ext>
            </a:extLst>
          </p:cNvPr>
          <p:cNvCxnSpPr>
            <a:cxnSpLocks/>
            <a:stCxn id="78" idx="2"/>
            <a:endCxn id="108" idx="0"/>
          </p:cNvCxnSpPr>
          <p:nvPr/>
        </p:nvCxnSpPr>
        <p:spPr>
          <a:xfrm>
            <a:off x="9868435" y="2933455"/>
            <a:ext cx="595134" cy="125294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212A2E2-4963-45A3-9616-16274042F117}"/>
              </a:ext>
            </a:extLst>
          </p:cNvPr>
          <p:cNvSpPr txBox="1"/>
          <p:nvPr/>
        </p:nvSpPr>
        <p:spPr>
          <a:xfrm>
            <a:off x="7748740" y="5211221"/>
            <a:ext cx="3437391" cy="1200329"/>
          </a:xfrm>
          <a:prstGeom prst="rect">
            <a:avLst/>
          </a:prstGeom>
          <a:noFill/>
        </p:spPr>
        <p:txBody>
          <a:bodyPr wrap="square" rtlCol="0">
            <a:spAutoFit/>
          </a:bodyPr>
          <a:lstStyle/>
          <a:p>
            <a:pPr algn="ctr"/>
            <a:r>
              <a:rPr lang="en-US" sz="3600" dirty="0"/>
              <a:t>Memory adds to the fun.</a:t>
            </a:r>
          </a:p>
        </p:txBody>
      </p:sp>
      <p:sp>
        <p:nvSpPr>
          <p:cNvPr id="3" name="Rectangle 2">
            <a:extLst>
              <a:ext uri="{FF2B5EF4-FFF2-40B4-BE49-F238E27FC236}">
                <a16:creationId xmlns:a16="http://schemas.microsoft.com/office/drawing/2014/main" id="{944F5FD0-6942-46EF-95B9-3177A2FCAF31}"/>
              </a:ext>
            </a:extLst>
          </p:cNvPr>
          <p:cNvSpPr/>
          <p:nvPr/>
        </p:nvSpPr>
        <p:spPr>
          <a:xfrm>
            <a:off x="0" y="1552974"/>
            <a:ext cx="12192000" cy="5432026"/>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EB49C3-6DCF-4CFD-AF62-BB9E783B630F}"/>
              </a:ext>
            </a:extLst>
          </p:cNvPr>
          <p:cNvSpPr txBox="1"/>
          <p:nvPr/>
        </p:nvSpPr>
        <p:spPr>
          <a:xfrm>
            <a:off x="447574" y="1776383"/>
            <a:ext cx="9849363" cy="5016758"/>
          </a:xfrm>
          <a:prstGeom prst="rect">
            <a:avLst/>
          </a:prstGeom>
          <a:noFill/>
        </p:spPr>
        <p:txBody>
          <a:bodyPr wrap="none" rtlCol="0">
            <a:spAutoFit/>
          </a:bodyPr>
          <a:lstStyle/>
          <a:p>
            <a:r>
              <a:rPr lang="en-US" sz="4000" b="1" dirty="0"/>
              <a:t>Diversity in devices (capabilities)</a:t>
            </a:r>
          </a:p>
          <a:p>
            <a:r>
              <a:rPr lang="en-US" sz="4000" b="1" dirty="0"/>
              <a:t>Diversity in memory connectivity/coherence</a:t>
            </a:r>
          </a:p>
          <a:p>
            <a:r>
              <a:rPr lang="en-US" sz="4000" b="1" dirty="0"/>
              <a:t>Diversity in how they all connect</a:t>
            </a:r>
          </a:p>
          <a:p>
            <a:r>
              <a:rPr lang="en-US" sz="4000" b="1" dirty="0"/>
              <a:t>Desire to use them all concurrently in parallel</a:t>
            </a:r>
          </a:p>
          <a:p>
            <a:endParaRPr lang="en-US" sz="4000" b="1" dirty="0"/>
          </a:p>
          <a:p>
            <a:r>
              <a:rPr lang="en-US" sz="4000" b="1" dirty="0"/>
              <a:t>This is the world we need to support.</a:t>
            </a:r>
          </a:p>
          <a:p>
            <a:endParaRPr lang="en-US" sz="4000" b="1" dirty="0"/>
          </a:p>
          <a:p>
            <a:r>
              <a:rPr lang="en-US" sz="4000" b="1" dirty="0"/>
              <a:t>We’ll learn how SYCL helps with all these.</a:t>
            </a:r>
          </a:p>
        </p:txBody>
      </p:sp>
    </p:spTree>
    <p:extLst>
      <p:ext uri="{BB962C8B-B14F-4D97-AF65-F5344CB8AC3E}">
        <p14:creationId xmlns:p14="http://schemas.microsoft.com/office/powerpoint/2010/main" val="2587642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8908-0085-4126-BFEE-68BC27449610}"/>
              </a:ext>
            </a:extLst>
          </p:cNvPr>
          <p:cNvSpPr>
            <a:spLocks noGrp="1"/>
          </p:cNvSpPr>
          <p:nvPr>
            <p:ph type="title"/>
          </p:nvPr>
        </p:nvSpPr>
        <p:spPr/>
        <p:txBody>
          <a:bodyPr>
            <a:normAutofit fontScale="90000"/>
          </a:bodyPr>
          <a:lstStyle/>
          <a:p>
            <a:r>
              <a:rPr lang="en-US" dirty="0"/>
              <a:t>Architectures that “go parallel” are limited</a:t>
            </a:r>
            <a:br>
              <a:rPr lang="en-US" dirty="0"/>
            </a:br>
            <a:r>
              <a:rPr lang="en-US" dirty="0"/>
              <a:t>only by our imaginations (and various tolerances)</a:t>
            </a:r>
          </a:p>
        </p:txBody>
      </p:sp>
      <p:sp>
        <p:nvSpPr>
          <p:cNvPr id="3" name="Content Placeholder 2">
            <a:extLst>
              <a:ext uri="{FF2B5EF4-FFF2-40B4-BE49-F238E27FC236}">
                <a16:creationId xmlns:a16="http://schemas.microsoft.com/office/drawing/2014/main" id="{A949E883-1EA6-43DE-BBD4-C4D69D02A9A1}"/>
              </a:ext>
            </a:extLst>
          </p:cNvPr>
          <p:cNvSpPr>
            <a:spLocks noGrp="1"/>
          </p:cNvSpPr>
          <p:nvPr>
            <p:ph idx="1"/>
          </p:nvPr>
        </p:nvSpPr>
        <p:spPr/>
        <p:txBody>
          <a:bodyPr>
            <a:normAutofit fontScale="92500"/>
          </a:bodyPr>
          <a:lstStyle/>
          <a:p>
            <a:r>
              <a:rPr lang="en-US" dirty="0">
                <a:solidFill>
                  <a:schemeClr val="tx1">
                    <a:lumMod val="50000"/>
                    <a:lumOff val="50000"/>
                  </a:schemeClr>
                </a:solidFill>
              </a:rPr>
              <a:t>SIMD on processors (e.g., MMX, SSE, AVX, DL-Boost, …)</a:t>
            </a:r>
          </a:p>
          <a:p>
            <a:r>
              <a:rPr lang="en-US" dirty="0">
                <a:solidFill>
                  <a:schemeClr val="tx1">
                    <a:lumMod val="50000"/>
                    <a:lumOff val="50000"/>
                  </a:schemeClr>
                </a:solidFill>
              </a:rPr>
              <a:t>GPU – on and off die/package</a:t>
            </a:r>
          </a:p>
          <a:p>
            <a:r>
              <a:rPr lang="en-US" dirty="0">
                <a:solidFill>
                  <a:schemeClr val="tx1">
                    <a:lumMod val="50000"/>
                    <a:lumOff val="50000"/>
                  </a:schemeClr>
                </a:solidFill>
              </a:rPr>
              <a:t>FPGA</a:t>
            </a:r>
          </a:p>
          <a:p>
            <a:r>
              <a:rPr lang="en-US" dirty="0">
                <a:solidFill>
                  <a:schemeClr val="tx1">
                    <a:lumMod val="50000"/>
                    <a:lumOff val="50000"/>
                  </a:schemeClr>
                </a:solidFill>
              </a:rPr>
              <a:t>ASIC (e.g., TPU, many AI start-up chips)</a:t>
            </a:r>
          </a:p>
          <a:p>
            <a:endParaRPr lang="en-US" dirty="0"/>
          </a:p>
          <a:p>
            <a:r>
              <a:rPr lang="en-US" dirty="0"/>
              <a:t>Why specialize?</a:t>
            </a:r>
          </a:p>
          <a:p>
            <a:pPr lvl="1"/>
            <a:r>
              <a:rPr lang="en-US" dirty="0"/>
              <a:t>More effective parallelism for a specific domain – *MD/*MT/VLIW/OoO/Pipelines</a:t>
            </a:r>
          </a:p>
          <a:p>
            <a:pPr lvl="1"/>
            <a:r>
              <a:rPr lang="en-US" dirty="0"/>
              <a:t>More effective use of memory bandwidth – less hardware managed caches</a:t>
            </a:r>
          </a:p>
          <a:p>
            <a:pPr lvl="1"/>
            <a:r>
              <a:rPr lang="en-US" dirty="0"/>
              <a:t>Eliminate unnecessary accuracy – increase performance by reducing pressures</a:t>
            </a:r>
          </a:p>
          <a:p>
            <a:pPr lvl="1"/>
            <a:r>
              <a:rPr lang="en-US" dirty="0"/>
              <a:t>Eliminate unnecessary generality – rely on more limited languages/frameworks</a:t>
            </a:r>
          </a:p>
          <a:p>
            <a:endParaRPr lang="en-US" dirty="0"/>
          </a:p>
        </p:txBody>
      </p:sp>
    </p:spTree>
    <p:extLst>
      <p:ext uri="{BB962C8B-B14F-4D97-AF65-F5344CB8AC3E}">
        <p14:creationId xmlns:p14="http://schemas.microsoft.com/office/powerpoint/2010/main" val="269971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FC4A5-1C86-478E-AFFB-45071F223012}"/>
              </a:ext>
            </a:extLst>
          </p:cNvPr>
          <p:cNvSpPr>
            <a:spLocks noGrp="1"/>
          </p:cNvSpPr>
          <p:nvPr>
            <p:ph type="title"/>
          </p:nvPr>
        </p:nvSpPr>
        <p:spPr/>
        <p:txBody>
          <a:bodyPr/>
          <a:lstStyle/>
          <a:p>
            <a:r>
              <a:rPr lang="en-US" dirty="0"/>
              <a:t>A New Golden Age for Computer Architecture</a:t>
            </a:r>
          </a:p>
        </p:txBody>
      </p:sp>
      <p:sp>
        <p:nvSpPr>
          <p:cNvPr id="4" name="Content Placeholder 3">
            <a:extLst>
              <a:ext uri="{FF2B5EF4-FFF2-40B4-BE49-F238E27FC236}">
                <a16:creationId xmlns:a16="http://schemas.microsoft.com/office/drawing/2014/main" id="{DCBC1921-8CF2-4E28-B353-6B8F76AAECB7}"/>
              </a:ext>
            </a:extLst>
          </p:cNvPr>
          <p:cNvSpPr>
            <a:spLocks noGrp="1"/>
          </p:cNvSpPr>
          <p:nvPr>
            <p:ph idx="1"/>
          </p:nvPr>
        </p:nvSpPr>
        <p:spPr/>
        <p:txBody>
          <a:bodyPr/>
          <a:lstStyle/>
          <a:p>
            <a:pPr marL="0" indent="0">
              <a:buNone/>
            </a:pPr>
            <a:r>
              <a:rPr lang="en-US" dirty="0"/>
              <a:t>“The next decade will see a </a:t>
            </a:r>
            <a:r>
              <a:rPr lang="en-US" b="1" dirty="0"/>
              <a:t>Cambrian explosion of novel computer</a:t>
            </a:r>
          </a:p>
          <a:p>
            <a:pPr marL="0" indent="0">
              <a:buNone/>
            </a:pPr>
            <a:r>
              <a:rPr lang="en-US" b="1" dirty="0"/>
              <a:t>architectures</a:t>
            </a:r>
            <a:r>
              <a:rPr lang="en-US" dirty="0"/>
              <a:t>, meaning exciting times for computer architects in</a:t>
            </a:r>
          </a:p>
          <a:p>
            <a:pPr marL="0" indent="0">
              <a:buNone/>
            </a:pPr>
            <a:r>
              <a:rPr lang="en-US" dirty="0"/>
              <a:t>academia and industry.”</a:t>
            </a:r>
          </a:p>
          <a:p>
            <a:pPr marL="0" indent="0">
              <a:buNone/>
            </a:pPr>
            <a:r>
              <a:rPr lang="en-US" sz="1800" dirty="0"/>
              <a:t>ACM Turing Award laureates John Hennessy and David Patterson  </a:t>
            </a:r>
            <a:r>
              <a:rPr lang="en-US" sz="1100" dirty="0"/>
              <a:t>(CACM, Feb 2019, Vol 62, No 2, pp 48-60)</a:t>
            </a:r>
          </a:p>
          <a:p>
            <a:pPr marL="0" indent="0">
              <a:buNone/>
            </a:pPr>
            <a:r>
              <a:rPr lang="en-US" sz="2000" i="1" dirty="0"/>
              <a:t>recommend: https://tinyurl.com/HPcambrian</a:t>
            </a:r>
          </a:p>
          <a:p>
            <a:pPr marL="0" indent="0">
              <a:buNone/>
            </a:pPr>
            <a:endParaRPr lang="en-US" dirty="0"/>
          </a:p>
        </p:txBody>
      </p:sp>
      <p:pic>
        <p:nvPicPr>
          <p:cNvPr id="6" name="Picture 5" descr="A picture containing trilobite&#10;&#10;Description automatically generated">
            <a:extLst>
              <a:ext uri="{FF2B5EF4-FFF2-40B4-BE49-F238E27FC236}">
                <a16:creationId xmlns:a16="http://schemas.microsoft.com/office/drawing/2014/main" id="{EEEB787F-1844-4A88-9D46-36DFD7D041F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4354" y1="35827" x2="34354" y2="35827"/>
                        <a14:foregroundMark x1="31625" y1="31662" x2="31534" y2="33037"/>
                        <a14:foregroundMark x1="32686" y1="47918" x2="32686" y2="47918"/>
                        <a14:foregroundMark x1="37477" y1="53174" x2="37477" y2="53174"/>
                        <a14:foregroundMark x1="37144" y1="68055" x2="37144" y2="68055"/>
                        <a14:foregroundMark x1="18102" y1="59846" x2="18102" y2="59846"/>
                        <a14:foregroundMark x1="14342" y1="53174" x2="14342" y2="53174"/>
                        <a14:foregroundMark x1="10703" y1="51112" x2="10703" y2="51112"/>
                        <a14:foregroundMark x1="12462" y1="57905" x2="12462" y2="57905"/>
                        <a14:foregroundMark x1="18102" y1="49737" x2="18102" y2="49737"/>
                        <a14:foregroundMark x1="15373" y1="45815" x2="15373" y2="45815"/>
                      </a14:backgroundRemoval>
                    </a14:imgEffect>
                  </a14:imgLayer>
                </a14:imgProps>
              </a:ext>
              <a:ext uri="{28A0092B-C50C-407E-A947-70E740481C1C}">
                <a14:useLocalDpi xmlns:a14="http://schemas.microsoft.com/office/drawing/2010/main" val="0"/>
              </a:ext>
            </a:extLst>
          </a:blip>
          <a:stretch>
            <a:fillRect/>
          </a:stretch>
        </p:blipFill>
        <p:spPr>
          <a:xfrm rot="481146">
            <a:off x="6499021" y="3438760"/>
            <a:ext cx="4322257" cy="3241693"/>
          </a:xfrm>
          <a:prstGeom prst="rect">
            <a:avLst/>
          </a:prstGeom>
        </p:spPr>
      </p:pic>
    </p:spTree>
    <p:extLst>
      <p:ext uri="{BB962C8B-B14F-4D97-AF65-F5344CB8AC3E}">
        <p14:creationId xmlns:p14="http://schemas.microsoft.com/office/powerpoint/2010/main" val="909149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CB70-8F70-4E75-ADF6-A4B70B8CC4CE}"/>
              </a:ext>
            </a:extLst>
          </p:cNvPr>
          <p:cNvSpPr>
            <a:spLocks noGrp="1"/>
          </p:cNvSpPr>
          <p:nvPr>
            <p:ph type="title"/>
          </p:nvPr>
        </p:nvSpPr>
        <p:spPr/>
        <p:txBody>
          <a:bodyPr/>
          <a:lstStyle/>
          <a:p>
            <a:r>
              <a:rPr lang="en-US" dirty="0"/>
              <a:t>Can we survive the diversity?  </a:t>
            </a:r>
            <a:br>
              <a:rPr lang="en-US" dirty="0"/>
            </a:br>
            <a:r>
              <a:rPr lang="en-US" dirty="0"/>
              <a:t>Do we have a choice?</a:t>
            </a:r>
          </a:p>
        </p:txBody>
      </p:sp>
      <p:sp>
        <p:nvSpPr>
          <p:cNvPr id="3" name="Content Placeholder 2">
            <a:extLst>
              <a:ext uri="{FF2B5EF4-FFF2-40B4-BE49-F238E27FC236}">
                <a16:creationId xmlns:a16="http://schemas.microsoft.com/office/drawing/2014/main" id="{C6A344BF-86F0-4FC3-A711-3662EC80C03C}"/>
              </a:ext>
            </a:extLst>
          </p:cNvPr>
          <p:cNvSpPr>
            <a:spLocks noGrp="1"/>
          </p:cNvSpPr>
          <p:nvPr>
            <p:ph idx="1"/>
          </p:nvPr>
        </p:nvSpPr>
        <p:spPr/>
        <p:txBody>
          <a:bodyPr/>
          <a:lstStyle/>
          <a:p>
            <a:pPr marL="0" indent="0">
              <a:buNone/>
            </a:pPr>
            <a:r>
              <a:rPr lang="en-US" dirty="0"/>
              <a:t>To survive, we need “open, multivendor, multiarchitecture”</a:t>
            </a:r>
          </a:p>
          <a:p>
            <a:pPr marL="0" indent="0">
              <a:buNone/>
            </a:pPr>
            <a:endParaRPr lang="en-US" dirty="0"/>
          </a:p>
          <a:p>
            <a:pPr marL="0" indent="0">
              <a:buNone/>
            </a:pPr>
            <a:r>
              <a:rPr lang="en-US" dirty="0"/>
              <a:t>Why?</a:t>
            </a:r>
          </a:p>
          <a:p>
            <a:pPr lvl="1"/>
            <a:r>
              <a:rPr lang="en-US" dirty="0"/>
              <a:t>When a computer was homogeneous – we could program it with any tool, even if it was unique or proprietary.</a:t>
            </a:r>
          </a:p>
          <a:p>
            <a:pPr lvl="1"/>
            <a:r>
              <a:rPr lang="en-US" dirty="0"/>
              <a:t>When a computer is heterogeneous – we need tools to work together.</a:t>
            </a:r>
          </a:p>
          <a:p>
            <a:pPr lvl="2"/>
            <a:r>
              <a:rPr lang="en-US" dirty="0"/>
              <a:t>If they don’t – will we be forced to use only single vendor machines?</a:t>
            </a:r>
          </a:p>
          <a:p>
            <a:pPr lvl="2"/>
            <a:r>
              <a:rPr lang="en-US" dirty="0"/>
              <a:t>Getting tools to work together is hard – and incomplete today.</a:t>
            </a:r>
          </a:p>
          <a:p>
            <a:pPr lvl="2"/>
            <a:r>
              <a:rPr lang="en-US" dirty="0"/>
              <a:t>The Cambrian explosion </a:t>
            </a:r>
          </a:p>
        </p:txBody>
      </p:sp>
    </p:spTree>
    <p:extLst>
      <p:ext uri="{BB962C8B-B14F-4D97-AF65-F5344CB8AC3E}">
        <p14:creationId xmlns:p14="http://schemas.microsoft.com/office/powerpoint/2010/main" val="333612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FF0D1-17D8-4AD6-BF1C-1B23A4B98F8C}"/>
              </a:ext>
            </a:extLst>
          </p:cNvPr>
          <p:cNvSpPr>
            <a:spLocks noGrp="1"/>
          </p:cNvSpPr>
          <p:nvPr>
            <p:ph type="title"/>
          </p:nvPr>
        </p:nvSpPr>
        <p:spPr/>
        <p:txBody>
          <a:bodyPr/>
          <a:lstStyle/>
          <a:p>
            <a:r>
              <a:rPr lang="en-US" dirty="0"/>
              <a:t>Before we use SYCL, we need to</a:t>
            </a:r>
          </a:p>
        </p:txBody>
      </p:sp>
      <p:sp>
        <p:nvSpPr>
          <p:cNvPr id="6" name="TextBox 5">
            <a:extLst>
              <a:ext uri="{FF2B5EF4-FFF2-40B4-BE49-F238E27FC236}">
                <a16:creationId xmlns:a16="http://schemas.microsoft.com/office/drawing/2014/main" id="{ACEB49C3-6DCF-4CFD-AF62-BB9E783B630F}"/>
              </a:ext>
            </a:extLst>
          </p:cNvPr>
          <p:cNvSpPr txBox="1"/>
          <p:nvPr/>
        </p:nvSpPr>
        <p:spPr>
          <a:xfrm>
            <a:off x="447574" y="1776382"/>
            <a:ext cx="9115526" cy="1200329"/>
          </a:xfrm>
          <a:prstGeom prst="rect">
            <a:avLst/>
          </a:prstGeom>
          <a:noFill/>
        </p:spPr>
        <p:txBody>
          <a:bodyPr wrap="square" rtlCol="0">
            <a:spAutoFit/>
          </a:bodyPr>
          <a:lstStyle/>
          <a:p>
            <a:pPr algn="ctr"/>
            <a:r>
              <a:rPr lang="en-US" sz="7200" b="1" dirty="0"/>
              <a:t>Think Parallel</a:t>
            </a:r>
          </a:p>
        </p:txBody>
      </p:sp>
    </p:spTree>
    <p:extLst>
      <p:ext uri="{BB962C8B-B14F-4D97-AF65-F5344CB8AC3E}">
        <p14:creationId xmlns:p14="http://schemas.microsoft.com/office/powerpoint/2010/main" val="438621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E7B87-67B7-41EA-9C10-B1FCAC103583}"/>
              </a:ext>
            </a:extLst>
          </p:cNvPr>
          <p:cNvSpPr>
            <a:spLocks noGrp="1"/>
          </p:cNvSpPr>
          <p:nvPr>
            <p:ph type="title"/>
          </p:nvPr>
        </p:nvSpPr>
        <p:spPr/>
        <p:txBody>
          <a:bodyPr/>
          <a:lstStyle/>
          <a:p>
            <a:r>
              <a:rPr lang="en-US" dirty="0"/>
              <a:t>Computer trends: Parallel and Heterogeneous</a:t>
            </a:r>
          </a:p>
        </p:txBody>
      </p:sp>
      <p:sp>
        <p:nvSpPr>
          <p:cNvPr id="5" name="Content Placeholder 4">
            <a:extLst>
              <a:ext uri="{FF2B5EF4-FFF2-40B4-BE49-F238E27FC236}">
                <a16:creationId xmlns:a16="http://schemas.microsoft.com/office/drawing/2014/main" id="{9E1D52CE-EE5C-490B-A793-C3FBD8BCCF09}"/>
              </a:ext>
            </a:extLst>
          </p:cNvPr>
          <p:cNvSpPr>
            <a:spLocks noGrp="1"/>
          </p:cNvSpPr>
          <p:nvPr>
            <p:ph idx="1"/>
          </p:nvPr>
        </p:nvSpPr>
        <p:spPr/>
        <p:txBody>
          <a:bodyPr>
            <a:normAutofit lnSpcReduction="10000"/>
          </a:bodyPr>
          <a:lstStyle/>
          <a:p>
            <a:pPr marL="0" indent="0">
              <a:buNone/>
            </a:pPr>
            <a:r>
              <a:rPr lang="en-US" dirty="0"/>
              <a:t>Why Parallel?</a:t>
            </a:r>
          </a:p>
          <a:p>
            <a:pPr marL="0" indent="0">
              <a:buNone/>
            </a:pPr>
            <a:r>
              <a:rPr lang="en-US" dirty="0"/>
              <a:t>Desire to get more work done, by having more workers.</a:t>
            </a:r>
          </a:p>
          <a:p>
            <a:pPr marL="0" indent="0">
              <a:buNone/>
            </a:pPr>
            <a:endParaRPr lang="en-US" dirty="0"/>
          </a:p>
          <a:p>
            <a:pPr marL="0" indent="0">
              <a:buNone/>
            </a:pPr>
            <a:r>
              <a:rPr lang="en-US" dirty="0">
                <a:solidFill>
                  <a:schemeClr val="bg1"/>
                </a:solidFill>
              </a:rPr>
              <a:t>Why Heterogeneous?</a:t>
            </a:r>
          </a:p>
          <a:p>
            <a:pPr marL="0" indent="0">
              <a:buNone/>
            </a:pPr>
            <a:r>
              <a:rPr lang="en-US" dirty="0">
                <a:solidFill>
                  <a:schemeClr val="bg1"/>
                </a:solidFill>
              </a:rPr>
              <a:t>Desire to get more work done, by having different types of workers.</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i="1" dirty="0">
                <a:solidFill>
                  <a:schemeClr val="tx1">
                    <a:lumMod val="50000"/>
                    <a:lumOff val="50000"/>
                  </a:schemeClr>
                </a:solidFill>
              </a:rPr>
              <a:t>Workers = compute units, devices, processing units, etc.</a:t>
            </a:r>
          </a:p>
          <a:p>
            <a:pPr marL="0" indent="0">
              <a:buNone/>
            </a:pPr>
            <a:r>
              <a:rPr lang="en-US" i="1" dirty="0">
                <a:solidFill>
                  <a:schemeClr val="tx1">
                    <a:lumMod val="50000"/>
                    <a:lumOff val="50000"/>
                  </a:schemeClr>
                </a:solidFill>
              </a:rPr>
              <a:t>(e.g., CPU, GPU, FPGA, ASIC, AI chip)</a:t>
            </a:r>
          </a:p>
        </p:txBody>
      </p:sp>
    </p:spTree>
    <p:extLst>
      <p:ext uri="{BB962C8B-B14F-4D97-AF65-F5344CB8AC3E}">
        <p14:creationId xmlns:p14="http://schemas.microsoft.com/office/powerpoint/2010/main" val="2792807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E7B87-67B7-41EA-9C10-B1FCAC103583}"/>
              </a:ext>
            </a:extLst>
          </p:cNvPr>
          <p:cNvSpPr>
            <a:spLocks noGrp="1"/>
          </p:cNvSpPr>
          <p:nvPr>
            <p:ph type="title"/>
          </p:nvPr>
        </p:nvSpPr>
        <p:spPr/>
        <p:txBody>
          <a:bodyPr/>
          <a:lstStyle/>
          <a:p>
            <a:r>
              <a:rPr lang="en-US" dirty="0"/>
              <a:t>Computer trends: Parallel and Heterogeneous</a:t>
            </a:r>
          </a:p>
        </p:txBody>
      </p:sp>
      <p:sp>
        <p:nvSpPr>
          <p:cNvPr id="5" name="Content Placeholder 4">
            <a:extLst>
              <a:ext uri="{FF2B5EF4-FFF2-40B4-BE49-F238E27FC236}">
                <a16:creationId xmlns:a16="http://schemas.microsoft.com/office/drawing/2014/main" id="{9E1D52CE-EE5C-490B-A793-C3FBD8BCCF09}"/>
              </a:ext>
            </a:extLst>
          </p:cNvPr>
          <p:cNvSpPr>
            <a:spLocks noGrp="1"/>
          </p:cNvSpPr>
          <p:nvPr>
            <p:ph idx="1"/>
          </p:nvPr>
        </p:nvSpPr>
        <p:spPr/>
        <p:txBody>
          <a:bodyPr>
            <a:normAutofit lnSpcReduction="10000"/>
          </a:bodyPr>
          <a:lstStyle/>
          <a:p>
            <a:pPr marL="0" indent="0">
              <a:buNone/>
            </a:pPr>
            <a:r>
              <a:rPr lang="en-US" dirty="0">
                <a:solidFill>
                  <a:schemeClr val="tx1">
                    <a:lumMod val="50000"/>
                    <a:lumOff val="50000"/>
                  </a:schemeClr>
                </a:solidFill>
              </a:rPr>
              <a:t>Why Parallel?</a:t>
            </a:r>
          </a:p>
          <a:p>
            <a:pPr marL="0" indent="0">
              <a:buNone/>
            </a:pPr>
            <a:r>
              <a:rPr lang="en-US" dirty="0">
                <a:solidFill>
                  <a:schemeClr val="tx1">
                    <a:lumMod val="50000"/>
                    <a:lumOff val="50000"/>
                  </a:schemeClr>
                </a:solidFill>
              </a:rPr>
              <a:t>Desire to get more work done, by having more workers.</a:t>
            </a:r>
          </a:p>
          <a:p>
            <a:pPr marL="0" indent="0">
              <a:buNone/>
            </a:pPr>
            <a:endParaRPr lang="en-US" dirty="0"/>
          </a:p>
          <a:p>
            <a:pPr marL="0" indent="0">
              <a:buNone/>
            </a:pPr>
            <a:r>
              <a:rPr lang="en-US" dirty="0"/>
              <a:t>Why Heterogeneous?</a:t>
            </a:r>
          </a:p>
          <a:p>
            <a:pPr marL="0" indent="0">
              <a:buNone/>
            </a:pPr>
            <a:r>
              <a:rPr lang="en-US" dirty="0"/>
              <a:t>Desire to get more work done, by having different types of workers.</a:t>
            </a:r>
          </a:p>
          <a:p>
            <a:pPr marL="0" indent="0">
              <a:buNone/>
            </a:pPr>
            <a:endParaRPr lang="en-US" dirty="0"/>
          </a:p>
          <a:p>
            <a:pPr marL="0" indent="0">
              <a:buNone/>
            </a:pPr>
            <a:endParaRPr lang="en-US" dirty="0">
              <a:solidFill>
                <a:schemeClr val="bg1"/>
              </a:solidFill>
            </a:endParaRPr>
          </a:p>
          <a:p>
            <a:pPr marL="0" indent="0">
              <a:buNone/>
            </a:pPr>
            <a:r>
              <a:rPr lang="en-US" i="1" dirty="0">
                <a:solidFill>
                  <a:schemeClr val="tx1">
                    <a:lumMod val="50000"/>
                    <a:lumOff val="50000"/>
                  </a:schemeClr>
                </a:solidFill>
              </a:rPr>
              <a:t>Workers = compute units, devices, processing units, etc.</a:t>
            </a:r>
          </a:p>
          <a:p>
            <a:pPr marL="0" indent="0">
              <a:buNone/>
            </a:pPr>
            <a:r>
              <a:rPr lang="en-US" i="1" dirty="0">
                <a:solidFill>
                  <a:schemeClr val="tx1">
                    <a:lumMod val="50000"/>
                    <a:lumOff val="50000"/>
                  </a:schemeClr>
                </a:solidFill>
              </a:rPr>
              <a:t>(e.g., CPU, GPU, FPGA, ASIC, AI chip)</a:t>
            </a:r>
          </a:p>
        </p:txBody>
      </p:sp>
    </p:spTree>
    <p:extLst>
      <p:ext uri="{BB962C8B-B14F-4D97-AF65-F5344CB8AC3E}">
        <p14:creationId xmlns:p14="http://schemas.microsoft.com/office/powerpoint/2010/main" val="107596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AFE1BB-E001-45DD-A220-2E90A0EF2E8A}"/>
              </a:ext>
            </a:extLst>
          </p:cNvPr>
          <p:cNvSpPr>
            <a:spLocks noGrp="1"/>
          </p:cNvSpPr>
          <p:nvPr>
            <p:ph type="title"/>
          </p:nvPr>
        </p:nvSpPr>
        <p:spPr>
          <a:xfrm>
            <a:off x="407894" y="538443"/>
            <a:ext cx="10515600" cy="1315757"/>
          </a:xfrm>
        </p:spPr>
        <p:txBody>
          <a:bodyPr>
            <a:normAutofit/>
          </a:bodyPr>
          <a:lstStyle/>
          <a:p>
            <a:r>
              <a:rPr lang="en-US" dirty="0"/>
              <a:t>Our quest for more performance is eternal;</a:t>
            </a:r>
            <a:br>
              <a:rPr lang="en-US" dirty="0"/>
            </a:br>
            <a:r>
              <a:rPr lang="en-US" dirty="0"/>
              <a:t>how we obtain it adopts to the times</a:t>
            </a:r>
          </a:p>
        </p:txBody>
      </p:sp>
      <p:pic>
        <p:nvPicPr>
          <p:cNvPr id="8" name="Picture 7" descr="Chart, scatter chart&#10;&#10;Description automatically generated">
            <a:extLst>
              <a:ext uri="{FF2B5EF4-FFF2-40B4-BE49-F238E27FC236}">
                <a16:creationId xmlns:a16="http://schemas.microsoft.com/office/drawing/2014/main" id="{A693C84E-05CA-4CE7-905F-9BA762D378EC}"/>
              </a:ext>
            </a:extLst>
          </p:cNvPr>
          <p:cNvPicPr>
            <a:picLocks noChangeAspect="1"/>
          </p:cNvPicPr>
          <p:nvPr/>
        </p:nvPicPr>
        <p:blipFill rotWithShape="1">
          <a:blip r:embed="rId2">
            <a:extLst>
              <a:ext uri="{28A0092B-C50C-407E-A947-70E740481C1C}">
                <a14:useLocalDpi xmlns:a14="http://schemas.microsoft.com/office/drawing/2010/main" val="0"/>
              </a:ext>
            </a:extLst>
          </a:blip>
          <a:srcRect b="5464"/>
          <a:stretch/>
        </p:blipFill>
        <p:spPr>
          <a:xfrm>
            <a:off x="2586318" y="1854200"/>
            <a:ext cx="7315200" cy="4385235"/>
          </a:xfrm>
          <a:prstGeom prst="rect">
            <a:avLst/>
          </a:prstGeom>
        </p:spPr>
      </p:pic>
      <p:sp>
        <p:nvSpPr>
          <p:cNvPr id="9" name="TextBox 8">
            <a:extLst>
              <a:ext uri="{FF2B5EF4-FFF2-40B4-BE49-F238E27FC236}">
                <a16:creationId xmlns:a16="http://schemas.microsoft.com/office/drawing/2014/main" id="{B3D36979-E873-4CEE-A490-6A713825EF92}"/>
              </a:ext>
            </a:extLst>
          </p:cNvPr>
          <p:cNvSpPr txBox="1"/>
          <p:nvPr/>
        </p:nvSpPr>
        <p:spPr>
          <a:xfrm>
            <a:off x="3645846" y="6239435"/>
            <a:ext cx="4511107" cy="307777"/>
          </a:xfrm>
          <a:prstGeom prst="rect">
            <a:avLst/>
          </a:prstGeom>
          <a:solidFill>
            <a:schemeClr val="bg1"/>
          </a:solidFill>
        </p:spPr>
        <p:txBody>
          <a:bodyPr wrap="none" rtlCol="0">
            <a:spAutoFit/>
          </a:bodyPr>
          <a:lstStyle/>
          <a:p>
            <a:r>
              <a:rPr lang="en-US" sz="1400" b="0" i="1" dirty="0">
                <a:solidFill>
                  <a:srgbClr val="333333"/>
                </a:solidFill>
                <a:effectLst/>
                <a:latin typeface="Trebuchet MS" panose="020B0603020202020204" pitchFamily="34" charset="0"/>
              </a:rPr>
              <a:t>Source: </a:t>
            </a:r>
            <a:r>
              <a:rPr lang="en-US" sz="1400" b="0" i="1" dirty="0">
                <a:solidFill>
                  <a:srgbClr val="333333"/>
                </a:solidFill>
                <a:effectLst/>
                <a:latin typeface="Trebuchet MS" panose="020B0603020202020204" pitchFamily="34" charset="0"/>
                <a:hlinkClick r:id="rId3"/>
              </a:rPr>
              <a:t>tinyurl.com/</a:t>
            </a:r>
            <a:r>
              <a:rPr lang="en-US" sz="1400" b="0" i="1" dirty="0" err="1">
                <a:solidFill>
                  <a:srgbClr val="333333"/>
                </a:solidFill>
                <a:effectLst/>
                <a:latin typeface="Trebuchet MS" panose="020B0603020202020204" pitchFamily="34" charset="0"/>
                <a:hlinkClick r:id="rId3"/>
              </a:rPr>
              <a:t>karlruppdata</a:t>
            </a:r>
            <a:r>
              <a:rPr lang="en-US" sz="1400" b="0" i="1" dirty="0">
                <a:solidFill>
                  <a:srgbClr val="333333"/>
                </a:solidFill>
                <a:effectLst/>
                <a:latin typeface="Trebuchet MS" panose="020B0603020202020204" pitchFamily="34" charset="0"/>
              </a:rPr>
              <a:t> (CC BY 4.0 license)</a:t>
            </a:r>
            <a:endParaRPr lang="en-US" sz="1400" dirty="0"/>
          </a:p>
        </p:txBody>
      </p:sp>
    </p:spTree>
    <p:extLst>
      <p:ext uri="{BB962C8B-B14F-4D97-AF65-F5344CB8AC3E}">
        <p14:creationId xmlns:p14="http://schemas.microsoft.com/office/powerpoint/2010/main" val="1924236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AFE1BB-E001-45DD-A220-2E90A0EF2E8A}"/>
              </a:ext>
            </a:extLst>
          </p:cNvPr>
          <p:cNvSpPr>
            <a:spLocks noGrp="1"/>
          </p:cNvSpPr>
          <p:nvPr>
            <p:ph type="title"/>
          </p:nvPr>
        </p:nvSpPr>
        <p:spPr>
          <a:xfrm>
            <a:off x="407894" y="538443"/>
            <a:ext cx="10515600" cy="1315757"/>
          </a:xfrm>
        </p:spPr>
        <p:txBody>
          <a:bodyPr>
            <a:normAutofit/>
          </a:bodyPr>
          <a:lstStyle/>
          <a:p>
            <a:r>
              <a:rPr lang="en-US" dirty="0"/>
              <a:t>Our quest for more performance is eternal;</a:t>
            </a:r>
            <a:br>
              <a:rPr lang="en-US" dirty="0"/>
            </a:br>
            <a:r>
              <a:rPr lang="en-US" dirty="0"/>
              <a:t>how we obtain it adopts to the times</a:t>
            </a:r>
          </a:p>
        </p:txBody>
      </p:sp>
      <p:pic>
        <p:nvPicPr>
          <p:cNvPr id="8" name="Picture 7" descr="Chart, scatter chart&#10;&#10;Description automatically generated">
            <a:extLst>
              <a:ext uri="{FF2B5EF4-FFF2-40B4-BE49-F238E27FC236}">
                <a16:creationId xmlns:a16="http://schemas.microsoft.com/office/drawing/2014/main" id="{A693C84E-05CA-4CE7-905F-9BA762D378EC}"/>
              </a:ext>
            </a:extLst>
          </p:cNvPr>
          <p:cNvPicPr>
            <a:picLocks noChangeAspect="1"/>
          </p:cNvPicPr>
          <p:nvPr/>
        </p:nvPicPr>
        <p:blipFill rotWithShape="1">
          <a:blip r:embed="rId2">
            <a:extLst>
              <a:ext uri="{28A0092B-C50C-407E-A947-70E740481C1C}">
                <a14:useLocalDpi xmlns:a14="http://schemas.microsoft.com/office/drawing/2010/main" val="0"/>
              </a:ext>
            </a:extLst>
          </a:blip>
          <a:srcRect b="5464"/>
          <a:stretch/>
        </p:blipFill>
        <p:spPr>
          <a:xfrm>
            <a:off x="2586318" y="1854200"/>
            <a:ext cx="7315200" cy="4385235"/>
          </a:xfrm>
          <a:prstGeom prst="rect">
            <a:avLst/>
          </a:prstGeom>
        </p:spPr>
      </p:pic>
      <p:sp>
        <p:nvSpPr>
          <p:cNvPr id="9" name="TextBox 8">
            <a:extLst>
              <a:ext uri="{FF2B5EF4-FFF2-40B4-BE49-F238E27FC236}">
                <a16:creationId xmlns:a16="http://schemas.microsoft.com/office/drawing/2014/main" id="{B3D36979-E873-4CEE-A490-6A713825EF92}"/>
              </a:ext>
            </a:extLst>
          </p:cNvPr>
          <p:cNvSpPr txBox="1"/>
          <p:nvPr/>
        </p:nvSpPr>
        <p:spPr>
          <a:xfrm>
            <a:off x="3645846" y="6239435"/>
            <a:ext cx="4511107" cy="307777"/>
          </a:xfrm>
          <a:prstGeom prst="rect">
            <a:avLst/>
          </a:prstGeom>
          <a:solidFill>
            <a:schemeClr val="bg1"/>
          </a:solidFill>
        </p:spPr>
        <p:txBody>
          <a:bodyPr wrap="none" rtlCol="0">
            <a:spAutoFit/>
          </a:bodyPr>
          <a:lstStyle/>
          <a:p>
            <a:r>
              <a:rPr lang="en-US" sz="1400" b="0" i="1" dirty="0">
                <a:solidFill>
                  <a:srgbClr val="333333"/>
                </a:solidFill>
                <a:effectLst/>
                <a:latin typeface="Trebuchet MS" panose="020B0603020202020204" pitchFamily="34" charset="0"/>
              </a:rPr>
              <a:t>Source: </a:t>
            </a:r>
            <a:r>
              <a:rPr lang="en-US" sz="1400" b="0" i="1" dirty="0">
                <a:solidFill>
                  <a:srgbClr val="333333"/>
                </a:solidFill>
                <a:effectLst/>
                <a:latin typeface="Trebuchet MS" panose="020B0603020202020204" pitchFamily="34" charset="0"/>
                <a:hlinkClick r:id="rId3"/>
              </a:rPr>
              <a:t>tinyurl.com/</a:t>
            </a:r>
            <a:r>
              <a:rPr lang="en-US" sz="1400" b="0" i="1" dirty="0" err="1">
                <a:solidFill>
                  <a:srgbClr val="333333"/>
                </a:solidFill>
                <a:effectLst/>
                <a:latin typeface="Trebuchet MS" panose="020B0603020202020204" pitchFamily="34" charset="0"/>
                <a:hlinkClick r:id="rId3"/>
              </a:rPr>
              <a:t>karlruppdata</a:t>
            </a:r>
            <a:r>
              <a:rPr lang="en-US" sz="1400" b="0" i="1" dirty="0">
                <a:solidFill>
                  <a:srgbClr val="333333"/>
                </a:solidFill>
                <a:effectLst/>
                <a:latin typeface="Trebuchet MS" panose="020B0603020202020204" pitchFamily="34" charset="0"/>
              </a:rPr>
              <a:t> (CC BY 4.0 license)</a:t>
            </a:r>
            <a:endParaRPr lang="en-US" sz="1400" dirty="0"/>
          </a:p>
        </p:txBody>
      </p:sp>
      <p:cxnSp>
        <p:nvCxnSpPr>
          <p:cNvPr id="3" name="Straight Arrow Connector 2">
            <a:extLst>
              <a:ext uri="{FF2B5EF4-FFF2-40B4-BE49-F238E27FC236}">
                <a16:creationId xmlns:a16="http://schemas.microsoft.com/office/drawing/2014/main" id="{B9E0347C-0FC5-47FC-8985-F7C84AFB55F1}"/>
              </a:ext>
            </a:extLst>
          </p:cNvPr>
          <p:cNvCxnSpPr/>
          <p:nvPr/>
        </p:nvCxnSpPr>
        <p:spPr>
          <a:xfrm flipV="1">
            <a:off x="3205779" y="2076226"/>
            <a:ext cx="5454127" cy="3076687"/>
          </a:xfrm>
          <a:prstGeom prst="straightConnector1">
            <a:avLst/>
          </a:prstGeom>
          <a:ln w="76200">
            <a:solidFill>
              <a:srgbClr val="D784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730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A693C84E-05CA-4CE7-905F-9BA762D378EC}"/>
              </a:ext>
            </a:extLst>
          </p:cNvPr>
          <p:cNvPicPr>
            <a:picLocks noChangeAspect="1"/>
          </p:cNvPicPr>
          <p:nvPr/>
        </p:nvPicPr>
        <p:blipFill rotWithShape="1">
          <a:blip r:embed="rId2">
            <a:extLst>
              <a:ext uri="{28A0092B-C50C-407E-A947-70E740481C1C}">
                <a14:useLocalDpi xmlns:a14="http://schemas.microsoft.com/office/drawing/2010/main" val="0"/>
              </a:ext>
            </a:extLst>
          </a:blip>
          <a:srcRect b="5464"/>
          <a:stretch/>
        </p:blipFill>
        <p:spPr>
          <a:xfrm>
            <a:off x="2586318" y="1854200"/>
            <a:ext cx="7315200" cy="4385235"/>
          </a:xfrm>
          <a:prstGeom prst="rect">
            <a:avLst/>
          </a:prstGeom>
        </p:spPr>
      </p:pic>
      <p:cxnSp>
        <p:nvCxnSpPr>
          <p:cNvPr id="33" name="Straight Arrow Connector 32">
            <a:extLst>
              <a:ext uri="{FF2B5EF4-FFF2-40B4-BE49-F238E27FC236}">
                <a16:creationId xmlns:a16="http://schemas.microsoft.com/office/drawing/2014/main" id="{3B70FB67-D043-4EA9-B7E6-7CF8CF381A35}"/>
              </a:ext>
            </a:extLst>
          </p:cNvPr>
          <p:cNvCxnSpPr/>
          <p:nvPr/>
        </p:nvCxnSpPr>
        <p:spPr>
          <a:xfrm flipV="1">
            <a:off x="3205779" y="2076226"/>
            <a:ext cx="5454127" cy="3076687"/>
          </a:xfrm>
          <a:prstGeom prst="straightConnector1">
            <a:avLst/>
          </a:prstGeom>
          <a:ln w="76200">
            <a:solidFill>
              <a:srgbClr val="D78433"/>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608F1911-4EDD-4C3B-A393-1EBDB70760A7}"/>
              </a:ext>
            </a:extLst>
          </p:cNvPr>
          <p:cNvGrpSpPr/>
          <p:nvPr/>
        </p:nvGrpSpPr>
        <p:grpSpPr>
          <a:xfrm>
            <a:off x="4022413" y="3876907"/>
            <a:ext cx="4523081" cy="1276008"/>
            <a:chOff x="4022413" y="3876907"/>
            <a:chExt cx="4523081" cy="1276008"/>
          </a:xfrm>
        </p:grpSpPr>
        <p:cxnSp>
          <p:nvCxnSpPr>
            <p:cNvPr id="35" name="Straight Arrow Connector 34">
              <a:extLst>
                <a:ext uri="{FF2B5EF4-FFF2-40B4-BE49-F238E27FC236}">
                  <a16:creationId xmlns:a16="http://schemas.microsoft.com/office/drawing/2014/main" id="{B6FFAD6E-C8A1-4EC9-882B-1BD19593054D}"/>
                </a:ext>
              </a:extLst>
            </p:cNvPr>
            <p:cNvCxnSpPr>
              <a:cxnSpLocks/>
            </p:cNvCxnSpPr>
            <p:nvPr/>
          </p:nvCxnSpPr>
          <p:spPr>
            <a:xfrm flipV="1">
              <a:off x="4022413" y="3876907"/>
              <a:ext cx="2898777" cy="1276008"/>
            </a:xfrm>
            <a:prstGeom prst="straightConnector1">
              <a:avLst/>
            </a:prstGeom>
            <a:ln w="76200">
              <a:solidFill>
                <a:srgbClr val="4AAA4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E54970-0C74-4FA5-A584-2972DF7C56F0}"/>
                </a:ext>
              </a:extLst>
            </p:cNvPr>
            <p:cNvCxnSpPr>
              <a:cxnSpLocks/>
            </p:cNvCxnSpPr>
            <p:nvPr/>
          </p:nvCxnSpPr>
          <p:spPr>
            <a:xfrm flipV="1">
              <a:off x="6921190" y="3876907"/>
              <a:ext cx="1624304" cy="28701"/>
            </a:xfrm>
            <a:prstGeom prst="straightConnector1">
              <a:avLst/>
            </a:prstGeom>
            <a:ln w="76200">
              <a:solidFill>
                <a:srgbClr val="4AAA4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49D6B17-CC63-4262-B29C-7FFC49A4EC1B}"/>
              </a:ext>
            </a:extLst>
          </p:cNvPr>
          <p:cNvGrpSpPr/>
          <p:nvPr/>
        </p:nvGrpSpPr>
        <p:grpSpPr>
          <a:xfrm>
            <a:off x="4022413" y="4323505"/>
            <a:ext cx="4539511" cy="1051435"/>
            <a:chOff x="4022413" y="4323505"/>
            <a:chExt cx="4539511" cy="1051435"/>
          </a:xfrm>
        </p:grpSpPr>
        <p:cxnSp>
          <p:nvCxnSpPr>
            <p:cNvPr id="38" name="Straight Arrow Connector 37">
              <a:extLst>
                <a:ext uri="{FF2B5EF4-FFF2-40B4-BE49-F238E27FC236}">
                  <a16:creationId xmlns:a16="http://schemas.microsoft.com/office/drawing/2014/main" id="{803D814D-6C5B-4C70-A374-FA5832EF68E5}"/>
                </a:ext>
              </a:extLst>
            </p:cNvPr>
            <p:cNvCxnSpPr>
              <a:cxnSpLocks/>
            </p:cNvCxnSpPr>
            <p:nvPr/>
          </p:nvCxnSpPr>
          <p:spPr>
            <a:xfrm flipV="1">
              <a:off x="4022413" y="4416725"/>
              <a:ext cx="2898777" cy="958215"/>
            </a:xfrm>
            <a:prstGeom prst="straightConnector1">
              <a:avLst/>
            </a:prstGeom>
            <a:ln w="76200">
              <a:solidFill>
                <a:srgbClr val="CC424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3F4C733-A825-4640-B3A4-4A172E6B79C5}"/>
                </a:ext>
              </a:extLst>
            </p:cNvPr>
            <p:cNvCxnSpPr>
              <a:cxnSpLocks/>
            </p:cNvCxnSpPr>
            <p:nvPr/>
          </p:nvCxnSpPr>
          <p:spPr>
            <a:xfrm flipV="1">
              <a:off x="6921166" y="4323505"/>
              <a:ext cx="1640758" cy="121922"/>
            </a:xfrm>
            <a:prstGeom prst="straightConnector1">
              <a:avLst/>
            </a:prstGeom>
            <a:ln w="76200">
              <a:solidFill>
                <a:srgbClr val="CC4242"/>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0AAFE1BB-E001-45DD-A220-2E90A0EF2E8A}"/>
              </a:ext>
            </a:extLst>
          </p:cNvPr>
          <p:cNvSpPr>
            <a:spLocks noGrp="1"/>
          </p:cNvSpPr>
          <p:nvPr>
            <p:ph type="title"/>
          </p:nvPr>
        </p:nvSpPr>
        <p:spPr>
          <a:xfrm>
            <a:off x="407894" y="538443"/>
            <a:ext cx="10515600" cy="1315757"/>
          </a:xfrm>
        </p:spPr>
        <p:txBody>
          <a:bodyPr>
            <a:normAutofit/>
          </a:bodyPr>
          <a:lstStyle/>
          <a:p>
            <a:r>
              <a:rPr lang="en-US" dirty="0"/>
              <a:t>Our quest for more performance is eternal;</a:t>
            </a:r>
            <a:br>
              <a:rPr lang="en-US" dirty="0"/>
            </a:br>
            <a:r>
              <a:rPr lang="en-US" dirty="0"/>
              <a:t>how we obtain it adopts to the times</a:t>
            </a:r>
          </a:p>
        </p:txBody>
      </p:sp>
      <p:grpSp>
        <p:nvGrpSpPr>
          <p:cNvPr id="16" name="Group 15">
            <a:extLst>
              <a:ext uri="{FF2B5EF4-FFF2-40B4-BE49-F238E27FC236}">
                <a16:creationId xmlns:a16="http://schemas.microsoft.com/office/drawing/2014/main" id="{6D806C9F-A5F8-4433-B89B-7A82E8A430BC}"/>
              </a:ext>
            </a:extLst>
          </p:cNvPr>
          <p:cNvGrpSpPr/>
          <p:nvPr/>
        </p:nvGrpSpPr>
        <p:grpSpPr>
          <a:xfrm>
            <a:off x="3389470" y="505205"/>
            <a:ext cx="4011074" cy="3149675"/>
            <a:chOff x="3389470" y="505205"/>
            <a:chExt cx="4011074" cy="3149675"/>
          </a:xfrm>
        </p:grpSpPr>
        <p:sp>
          <p:nvSpPr>
            <p:cNvPr id="18" name="Arrow: Down 17">
              <a:extLst>
                <a:ext uri="{FF2B5EF4-FFF2-40B4-BE49-F238E27FC236}">
                  <a16:creationId xmlns:a16="http://schemas.microsoft.com/office/drawing/2014/main" id="{C53F3DA3-6B72-4EBB-BFEF-3C7EA0848AD4}"/>
                </a:ext>
              </a:extLst>
            </p:cNvPr>
            <p:cNvSpPr/>
            <p:nvPr/>
          </p:nvSpPr>
          <p:spPr>
            <a:xfrm>
              <a:off x="6388608" y="538443"/>
              <a:ext cx="1011936" cy="3116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FCD2633-DB49-41FC-90BD-FC4254D6C56E}"/>
                </a:ext>
              </a:extLst>
            </p:cNvPr>
            <p:cNvSpPr txBox="1"/>
            <p:nvPr/>
          </p:nvSpPr>
          <p:spPr>
            <a:xfrm>
              <a:off x="3389470" y="505205"/>
              <a:ext cx="3740319" cy="1138773"/>
            </a:xfrm>
            <a:prstGeom prst="rect">
              <a:avLst/>
            </a:prstGeom>
            <a:solidFill>
              <a:srgbClr val="4472C4"/>
            </a:solidFill>
          </p:spPr>
          <p:txBody>
            <a:bodyPr wrap="none" rtlCol="0">
              <a:spAutoFit/>
            </a:bodyPr>
            <a:lstStyle/>
            <a:p>
              <a:pPr algn="ctr"/>
              <a:r>
                <a:rPr lang="en-US" dirty="0">
                  <a:solidFill>
                    <a:schemeClr val="bg1"/>
                  </a:solidFill>
                </a:rPr>
                <a:t>The famous</a:t>
              </a:r>
            </a:p>
            <a:p>
              <a:pPr algn="ctr"/>
              <a:r>
                <a:rPr lang="en-US" sz="3200" b="1" dirty="0">
                  <a:solidFill>
                    <a:schemeClr val="bg1"/>
                  </a:solidFill>
                </a:rPr>
                <a:t>“Hit the Power Wall”</a:t>
              </a:r>
            </a:p>
            <a:p>
              <a:pPr algn="ctr"/>
              <a:r>
                <a:rPr lang="en-US" dirty="0">
                  <a:solidFill>
                    <a:schemeClr val="bg1"/>
                  </a:solidFill>
                </a:rPr>
                <a:t>~2006</a:t>
              </a:r>
            </a:p>
          </p:txBody>
        </p:sp>
      </p:grpSp>
    </p:spTree>
    <p:extLst>
      <p:ext uri="{BB962C8B-B14F-4D97-AF65-F5344CB8AC3E}">
        <p14:creationId xmlns:p14="http://schemas.microsoft.com/office/powerpoint/2010/main" val="3950955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A693C84E-05CA-4CE7-905F-9BA762D378EC}"/>
              </a:ext>
            </a:extLst>
          </p:cNvPr>
          <p:cNvPicPr>
            <a:picLocks noChangeAspect="1"/>
          </p:cNvPicPr>
          <p:nvPr/>
        </p:nvPicPr>
        <p:blipFill rotWithShape="1">
          <a:blip r:embed="rId2">
            <a:extLst>
              <a:ext uri="{28A0092B-C50C-407E-A947-70E740481C1C}">
                <a14:useLocalDpi xmlns:a14="http://schemas.microsoft.com/office/drawing/2010/main" val="0"/>
              </a:ext>
            </a:extLst>
          </a:blip>
          <a:srcRect b="5464"/>
          <a:stretch/>
        </p:blipFill>
        <p:spPr>
          <a:xfrm>
            <a:off x="2586318" y="1854200"/>
            <a:ext cx="7315200" cy="4385235"/>
          </a:xfrm>
          <a:prstGeom prst="rect">
            <a:avLst/>
          </a:prstGeom>
        </p:spPr>
      </p:pic>
      <p:cxnSp>
        <p:nvCxnSpPr>
          <p:cNvPr id="33" name="Straight Arrow Connector 32">
            <a:extLst>
              <a:ext uri="{FF2B5EF4-FFF2-40B4-BE49-F238E27FC236}">
                <a16:creationId xmlns:a16="http://schemas.microsoft.com/office/drawing/2014/main" id="{3B70FB67-D043-4EA9-B7E6-7CF8CF381A35}"/>
              </a:ext>
            </a:extLst>
          </p:cNvPr>
          <p:cNvCxnSpPr/>
          <p:nvPr/>
        </p:nvCxnSpPr>
        <p:spPr>
          <a:xfrm flipV="1">
            <a:off x="3205779" y="2076226"/>
            <a:ext cx="5454127" cy="3076687"/>
          </a:xfrm>
          <a:prstGeom prst="straightConnector1">
            <a:avLst/>
          </a:prstGeom>
          <a:ln w="76200">
            <a:solidFill>
              <a:srgbClr val="D78433">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608F1911-4EDD-4C3B-A393-1EBDB70760A7}"/>
              </a:ext>
            </a:extLst>
          </p:cNvPr>
          <p:cNvGrpSpPr/>
          <p:nvPr/>
        </p:nvGrpSpPr>
        <p:grpSpPr>
          <a:xfrm>
            <a:off x="4022413" y="3876907"/>
            <a:ext cx="4523081" cy="1276008"/>
            <a:chOff x="4022413" y="3876907"/>
            <a:chExt cx="4523081" cy="1276008"/>
          </a:xfrm>
        </p:grpSpPr>
        <p:cxnSp>
          <p:nvCxnSpPr>
            <p:cNvPr id="35" name="Straight Arrow Connector 34">
              <a:extLst>
                <a:ext uri="{FF2B5EF4-FFF2-40B4-BE49-F238E27FC236}">
                  <a16:creationId xmlns:a16="http://schemas.microsoft.com/office/drawing/2014/main" id="{B6FFAD6E-C8A1-4EC9-882B-1BD19593054D}"/>
                </a:ext>
              </a:extLst>
            </p:cNvPr>
            <p:cNvCxnSpPr>
              <a:cxnSpLocks/>
            </p:cNvCxnSpPr>
            <p:nvPr/>
          </p:nvCxnSpPr>
          <p:spPr>
            <a:xfrm flipV="1">
              <a:off x="4022413" y="3876907"/>
              <a:ext cx="2898777" cy="1276008"/>
            </a:xfrm>
            <a:prstGeom prst="straightConnector1">
              <a:avLst/>
            </a:prstGeom>
            <a:ln w="76200">
              <a:solidFill>
                <a:srgbClr val="4AAA4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E54970-0C74-4FA5-A584-2972DF7C56F0}"/>
                </a:ext>
              </a:extLst>
            </p:cNvPr>
            <p:cNvCxnSpPr>
              <a:cxnSpLocks/>
            </p:cNvCxnSpPr>
            <p:nvPr/>
          </p:nvCxnSpPr>
          <p:spPr>
            <a:xfrm flipV="1">
              <a:off x="6921190" y="3876907"/>
              <a:ext cx="1624304" cy="28701"/>
            </a:xfrm>
            <a:prstGeom prst="straightConnector1">
              <a:avLst/>
            </a:prstGeom>
            <a:ln w="76200">
              <a:solidFill>
                <a:srgbClr val="4AAA4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49D6B17-CC63-4262-B29C-7FFC49A4EC1B}"/>
              </a:ext>
            </a:extLst>
          </p:cNvPr>
          <p:cNvGrpSpPr/>
          <p:nvPr/>
        </p:nvGrpSpPr>
        <p:grpSpPr>
          <a:xfrm>
            <a:off x="4022413" y="4323505"/>
            <a:ext cx="4539511" cy="1051435"/>
            <a:chOff x="4022413" y="4323505"/>
            <a:chExt cx="4539511" cy="1051435"/>
          </a:xfrm>
        </p:grpSpPr>
        <p:cxnSp>
          <p:nvCxnSpPr>
            <p:cNvPr id="38" name="Straight Arrow Connector 37">
              <a:extLst>
                <a:ext uri="{FF2B5EF4-FFF2-40B4-BE49-F238E27FC236}">
                  <a16:creationId xmlns:a16="http://schemas.microsoft.com/office/drawing/2014/main" id="{803D814D-6C5B-4C70-A374-FA5832EF68E5}"/>
                </a:ext>
              </a:extLst>
            </p:cNvPr>
            <p:cNvCxnSpPr>
              <a:cxnSpLocks/>
            </p:cNvCxnSpPr>
            <p:nvPr/>
          </p:nvCxnSpPr>
          <p:spPr>
            <a:xfrm flipV="1">
              <a:off x="4022413" y="4416725"/>
              <a:ext cx="2898777" cy="958215"/>
            </a:xfrm>
            <a:prstGeom prst="straightConnector1">
              <a:avLst/>
            </a:prstGeom>
            <a:ln w="76200">
              <a:solidFill>
                <a:srgbClr val="CC424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3F4C733-A825-4640-B3A4-4A172E6B79C5}"/>
                </a:ext>
              </a:extLst>
            </p:cNvPr>
            <p:cNvCxnSpPr>
              <a:cxnSpLocks/>
            </p:cNvCxnSpPr>
            <p:nvPr/>
          </p:nvCxnSpPr>
          <p:spPr>
            <a:xfrm flipV="1">
              <a:off x="6921166" y="4323505"/>
              <a:ext cx="1640758" cy="121922"/>
            </a:xfrm>
            <a:prstGeom prst="straightConnector1">
              <a:avLst/>
            </a:prstGeom>
            <a:ln w="76200">
              <a:solidFill>
                <a:srgbClr val="CC4242"/>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0AAFE1BB-E001-45DD-A220-2E90A0EF2E8A}"/>
              </a:ext>
            </a:extLst>
          </p:cNvPr>
          <p:cNvSpPr>
            <a:spLocks noGrp="1"/>
          </p:cNvSpPr>
          <p:nvPr>
            <p:ph type="title"/>
          </p:nvPr>
        </p:nvSpPr>
        <p:spPr>
          <a:xfrm>
            <a:off x="407894" y="538443"/>
            <a:ext cx="10515600" cy="1315757"/>
          </a:xfrm>
        </p:spPr>
        <p:txBody>
          <a:bodyPr>
            <a:normAutofit/>
          </a:bodyPr>
          <a:lstStyle/>
          <a:p>
            <a:r>
              <a:rPr lang="en-US" dirty="0"/>
              <a:t>Our quest for more performance is eternal;</a:t>
            </a:r>
            <a:br>
              <a:rPr lang="en-US" dirty="0"/>
            </a:br>
            <a:r>
              <a:rPr lang="en-US" dirty="0"/>
              <a:t>how we obtain it adopts to the times</a:t>
            </a:r>
          </a:p>
        </p:txBody>
      </p:sp>
      <p:grpSp>
        <p:nvGrpSpPr>
          <p:cNvPr id="16" name="Group 15">
            <a:extLst>
              <a:ext uri="{FF2B5EF4-FFF2-40B4-BE49-F238E27FC236}">
                <a16:creationId xmlns:a16="http://schemas.microsoft.com/office/drawing/2014/main" id="{6D806C9F-A5F8-4433-B89B-7A82E8A430BC}"/>
              </a:ext>
            </a:extLst>
          </p:cNvPr>
          <p:cNvGrpSpPr/>
          <p:nvPr/>
        </p:nvGrpSpPr>
        <p:grpSpPr>
          <a:xfrm>
            <a:off x="3389470" y="505205"/>
            <a:ext cx="4011074" cy="3149675"/>
            <a:chOff x="3389470" y="505205"/>
            <a:chExt cx="4011074" cy="3149675"/>
          </a:xfrm>
        </p:grpSpPr>
        <p:sp>
          <p:nvSpPr>
            <p:cNvPr id="18" name="Arrow: Down 17">
              <a:extLst>
                <a:ext uri="{FF2B5EF4-FFF2-40B4-BE49-F238E27FC236}">
                  <a16:creationId xmlns:a16="http://schemas.microsoft.com/office/drawing/2014/main" id="{C53F3DA3-6B72-4EBB-BFEF-3C7EA0848AD4}"/>
                </a:ext>
              </a:extLst>
            </p:cNvPr>
            <p:cNvSpPr/>
            <p:nvPr/>
          </p:nvSpPr>
          <p:spPr>
            <a:xfrm>
              <a:off x="6388608" y="538443"/>
              <a:ext cx="1011936" cy="3116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19" name="TextBox 18">
              <a:extLst>
                <a:ext uri="{FF2B5EF4-FFF2-40B4-BE49-F238E27FC236}">
                  <a16:creationId xmlns:a16="http://schemas.microsoft.com/office/drawing/2014/main" id="{EFCD2633-DB49-41FC-90BD-FC4254D6C56E}"/>
                </a:ext>
              </a:extLst>
            </p:cNvPr>
            <p:cNvSpPr txBox="1"/>
            <p:nvPr/>
          </p:nvSpPr>
          <p:spPr>
            <a:xfrm>
              <a:off x="3389470" y="505205"/>
              <a:ext cx="3740319" cy="1138773"/>
            </a:xfrm>
            <a:prstGeom prst="rect">
              <a:avLst/>
            </a:prstGeom>
            <a:solidFill>
              <a:srgbClr val="4472C4"/>
            </a:solidFill>
          </p:spPr>
          <p:txBody>
            <a:bodyPr wrap="none" rtlCol="0">
              <a:spAutoFit/>
            </a:bodyPr>
            <a:lstStyle/>
            <a:p>
              <a:pPr algn="ctr"/>
              <a:r>
                <a:rPr lang="en-US" dirty="0">
                  <a:solidFill>
                    <a:schemeClr val="bg1">
                      <a:lumMod val="75000"/>
                    </a:schemeClr>
                  </a:solidFill>
                </a:rPr>
                <a:t>The famous</a:t>
              </a:r>
            </a:p>
            <a:p>
              <a:pPr algn="ctr"/>
              <a:r>
                <a:rPr lang="en-US" sz="3200" b="1" dirty="0">
                  <a:solidFill>
                    <a:schemeClr val="bg1">
                      <a:lumMod val="75000"/>
                    </a:schemeClr>
                  </a:solidFill>
                </a:rPr>
                <a:t>“Hit the Power Wall”</a:t>
              </a:r>
            </a:p>
            <a:p>
              <a:pPr algn="ctr"/>
              <a:r>
                <a:rPr lang="en-US" dirty="0">
                  <a:solidFill>
                    <a:schemeClr val="bg1">
                      <a:lumMod val="75000"/>
                    </a:schemeClr>
                  </a:solidFill>
                </a:rPr>
                <a:t>~2006</a:t>
              </a:r>
            </a:p>
          </p:txBody>
        </p:sp>
      </p:grpSp>
      <p:sp>
        <p:nvSpPr>
          <p:cNvPr id="21" name="TextBox 20">
            <a:extLst>
              <a:ext uri="{FF2B5EF4-FFF2-40B4-BE49-F238E27FC236}">
                <a16:creationId xmlns:a16="http://schemas.microsoft.com/office/drawing/2014/main" id="{94CFD48D-59EF-4CE7-B20D-CB68AAA77FD0}"/>
              </a:ext>
            </a:extLst>
          </p:cNvPr>
          <p:cNvSpPr txBox="1"/>
          <p:nvPr/>
        </p:nvSpPr>
        <p:spPr>
          <a:xfrm>
            <a:off x="2338052" y="1808220"/>
            <a:ext cx="2921577" cy="3693319"/>
          </a:xfrm>
          <a:prstGeom prst="rect">
            <a:avLst/>
          </a:prstGeom>
          <a:solidFill>
            <a:srgbClr val="4472C4"/>
          </a:solidFill>
          <a:ln w="57150">
            <a:solidFill>
              <a:schemeClr val="tx1"/>
            </a:solidFill>
          </a:ln>
        </p:spPr>
        <p:txBody>
          <a:bodyPr wrap="square" rtlCol="0">
            <a:spAutoFit/>
          </a:bodyPr>
          <a:lstStyle/>
          <a:p>
            <a:pPr algn="ctr"/>
            <a:r>
              <a:rPr lang="en-US" dirty="0">
                <a:solidFill>
                  <a:schemeClr val="bg1"/>
                </a:solidFill>
              </a:rPr>
              <a:t>Why?</a:t>
            </a:r>
          </a:p>
          <a:p>
            <a:pPr algn="ctr"/>
            <a:endParaRPr lang="en-US" dirty="0">
              <a:solidFill>
                <a:schemeClr val="bg1"/>
              </a:solidFill>
            </a:endParaRPr>
          </a:p>
          <a:p>
            <a:pPr algn="ctr"/>
            <a:r>
              <a:rPr lang="en-US" dirty="0">
                <a:solidFill>
                  <a:schemeClr val="bg1"/>
                </a:solidFill>
              </a:rPr>
              <a:t>Performance stopped scaling with frequency </a:t>
            </a:r>
            <a:r>
              <a:rPr lang="en-US" i="1" dirty="0">
                <a:solidFill>
                  <a:schemeClr val="bg1"/>
                </a:solidFill>
              </a:rPr>
              <a:t>enough</a:t>
            </a:r>
            <a:r>
              <a:rPr lang="en-US" dirty="0">
                <a:solidFill>
                  <a:schemeClr val="bg1"/>
                </a:solidFill>
              </a:rPr>
              <a:t> to justify the power increases.</a:t>
            </a:r>
          </a:p>
          <a:p>
            <a:pPr algn="ctr"/>
            <a:endParaRPr lang="en-US" dirty="0">
              <a:solidFill>
                <a:schemeClr val="bg1"/>
              </a:solidFill>
            </a:endParaRPr>
          </a:p>
          <a:p>
            <a:pPr algn="ctr"/>
            <a:r>
              <a:rPr lang="en-US" dirty="0">
                <a:solidFill>
                  <a:schemeClr val="bg1"/>
                </a:solidFill>
              </a:rPr>
              <a:t>Before 2006:  Double Perf = Double Performance; that used to be OKAY</a:t>
            </a:r>
          </a:p>
          <a:p>
            <a:pPr algn="ctr"/>
            <a:r>
              <a:rPr lang="en-US" dirty="0">
                <a:solidFill>
                  <a:schemeClr val="bg1"/>
                </a:solidFill>
              </a:rPr>
              <a:t>(actual math: Double Frequency, Quadrupled Power – but Shrink in Half to Halve the Power)</a:t>
            </a:r>
          </a:p>
        </p:txBody>
      </p:sp>
    </p:spTree>
    <p:extLst>
      <p:ext uri="{BB962C8B-B14F-4D97-AF65-F5344CB8AC3E}">
        <p14:creationId xmlns:p14="http://schemas.microsoft.com/office/powerpoint/2010/main" val="3642672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A693C84E-05CA-4CE7-905F-9BA762D378EC}"/>
              </a:ext>
            </a:extLst>
          </p:cNvPr>
          <p:cNvPicPr>
            <a:picLocks noChangeAspect="1"/>
          </p:cNvPicPr>
          <p:nvPr/>
        </p:nvPicPr>
        <p:blipFill rotWithShape="1">
          <a:blip r:embed="rId2">
            <a:extLst>
              <a:ext uri="{28A0092B-C50C-407E-A947-70E740481C1C}">
                <a14:useLocalDpi xmlns:a14="http://schemas.microsoft.com/office/drawing/2010/main" val="0"/>
              </a:ext>
            </a:extLst>
          </a:blip>
          <a:srcRect b="5464"/>
          <a:stretch/>
        </p:blipFill>
        <p:spPr>
          <a:xfrm>
            <a:off x="2586318" y="1854200"/>
            <a:ext cx="7315200" cy="4385235"/>
          </a:xfrm>
          <a:prstGeom prst="rect">
            <a:avLst/>
          </a:prstGeom>
        </p:spPr>
      </p:pic>
      <p:cxnSp>
        <p:nvCxnSpPr>
          <p:cNvPr id="33" name="Straight Arrow Connector 32">
            <a:extLst>
              <a:ext uri="{FF2B5EF4-FFF2-40B4-BE49-F238E27FC236}">
                <a16:creationId xmlns:a16="http://schemas.microsoft.com/office/drawing/2014/main" id="{3B70FB67-D043-4EA9-B7E6-7CF8CF381A35}"/>
              </a:ext>
            </a:extLst>
          </p:cNvPr>
          <p:cNvCxnSpPr/>
          <p:nvPr/>
        </p:nvCxnSpPr>
        <p:spPr>
          <a:xfrm flipV="1">
            <a:off x="3205779" y="2076226"/>
            <a:ext cx="5454127" cy="3076687"/>
          </a:xfrm>
          <a:prstGeom prst="straightConnector1">
            <a:avLst/>
          </a:prstGeom>
          <a:ln w="76200">
            <a:solidFill>
              <a:srgbClr val="D78433">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608F1911-4EDD-4C3B-A393-1EBDB70760A7}"/>
              </a:ext>
            </a:extLst>
          </p:cNvPr>
          <p:cNvGrpSpPr/>
          <p:nvPr/>
        </p:nvGrpSpPr>
        <p:grpSpPr>
          <a:xfrm>
            <a:off x="4022413" y="3876907"/>
            <a:ext cx="4523081" cy="1276008"/>
            <a:chOff x="4022413" y="3876907"/>
            <a:chExt cx="4523081" cy="1276008"/>
          </a:xfrm>
        </p:grpSpPr>
        <p:cxnSp>
          <p:nvCxnSpPr>
            <p:cNvPr id="35" name="Straight Arrow Connector 34">
              <a:extLst>
                <a:ext uri="{FF2B5EF4-FFF2-40B4-BE49-F238E27FC236}">
                  <a16:creationId xmlns:a16="http://schemas.microsoft.com/office/drawing/2014/main" id="{B6FFAD6E-C8A1-4EC9-882B-1BD19593054D}"/>
                </a:ext>
              </a:extLst>
            </p:cNvPr>
            <p:cNvCxnSpPr>
              <a:cxnSpLocks/>
            </p:cNvCxnSpPr>
            <p:nvPr/>
          </p:nvCxnSpPr>
          <p:spPr>
            <a:xfrm flipV="1">
              <a:off x="4022413" y="3876907"/>
              <a:ext cx="2898777" cy="1276008"/>
            </a:xfrm>
            <a:prstGeom prst="straightConnector1">
              <a:avLst/>
            </a:prstGeom>
            <a:ln w="76200">
              <a:solidFill>
                <a:srgbClr val="4AAA4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E54970-0C74-4FA5-A584-2972DF7C56F0}"/>
                </a:ext>
              </a:extLst>
            </p:cNvPr>
            <p:cNvCxnSpPr>
              <a:cxnSpLocks/>
            </p:cNvCxnSpPr>
            <p:nvPr/>
          </p:nvCxnSpPr>
          <p:spPr>
            <a:xfrm flipV="1">
              <a:off x="6921190" y="3876907"/>
              <a:ext cx="1624304" cy="28701"/>
            </a:xfrm>
            <a:prstGeom prst="straightConnector1">
              <a:avLst/>
            </a:prstGeom>
            <a:ln w="76200">
              <a:solidFill>
                <a:srgbClr val="4AAA4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49D6B17-CC63-4262-B29C-7FFC49A4EC1B}"/>
              </a:ext>
            </a:extLst>
          </p:cNvPr>
          <p:cNvGrpSpPr/>
          <p:nvPr/>
        </p:nvGrpSpPr>
        <p:grpSpPr>
          <a:xfrm>
            <a:off x="4022413" y="4323505"/>
            <a:ext cx="4539511" cy="1051435"/>
            <a:chOff x="4022413" y="4323505"/>
            <a:chExt cx="4539511" cy="1051435"/>
          </a:xfrm>
        </p:grpSpPr>
        <p:cxnSp>
          <p:nvCxnSpPr>
            <p:cNvPr id="38" name="Straight Arrow Connector 37">
              <a:extLst>
                <a:ext uri="{FF2B5EF4-FFF2-40B4-BE49-F238E27FC236}">
                  <a16:creationId xmlns:a16="http://schemas.microsoft.com/office/drawing/2014/main" id="{803D814D-6C5B-4C70-A374-FA5832EF68E5}"/>
                </a:ext>
              </a:extLst>
            </p:cNvPr>
            <p:cNvCxnSpPr>
              <a:cxnSpLocks/>
            </p:cNvCxnSpPr>
            <p:nvPr/>
          </p:nvCxnSpPr>
          <p:spPr>
            <a:xfrm flipV="1">
              <a:off x="4022413" y="4416725"/>
              <a:ext cx="2898777" cy="958215"/>
            </a:xfrm>
            <a:prstGeom prst="straightConnector1">
              <a:avLst/>
            </a:prstGeom>
            <a:ln w="76200">
              <a:solidFill>
                <a:srgbClr val="CC424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3F4C733-A825-4640-B3A4-4A172E6B79C5}"/>
                </a:ext>
              </a:extLst>
            </p:cNvPr>
            <p:cNvCxnSpPr>
              <a:cxnSpLocks/>
            </p:cNvCxnSpPr>
            <p:nvPr/>
          </p:nvCxnSpPr>
          <p:spPr>
            <a:xfrm flipV="1">
              <a:off x="6921166" y="4323505"/>
              <a:ext cx="1640758" cy="121922"/>
            </a:xfrm>
            <a:prstGeom prst="straightConnector1">
              <a:avLst/>
            </a:prstGeom>
            <a:ln w="76200">
              <a:solidFill>
                <a:srgbClr val="CC4242"/>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0AAFE1BB-E001-45DD-A220-2E90A0EF2E8A}"/>
              </a:ext>
            </a:extLst>
          </p:cNvPr>
          <p:cNvSpPr>
            <a:spLocks noGrp="1"/>
          </p:cNvSpPr>
          <p:nvPr>
            <p:ph type="title"/>
          </p:nvPr>
        </p:nvSpPr>
        <p:spPr>
          <a:xfrm>
            <a:off x="407894" y="538443"/>
            <a:ext cx="10515600" cy="1315757"/>
          </a:xfrm>
        </p:spPr>
        <p:txBody>
          <a:bodyPr>
            <a:normAutofit/>
          </a:bodyPr>
          <a:lstStyle/>
          <a:p>
            <a:r>
              <a:rPr lang="en-US" dirty="0"/>
              <a:t>Our quest for more performance is eternal;</a:t>
            </a:r>
            <a:br>
              <a:rPr lang="en-US" dirty="0"/>
            </a:br>
            <a:r>
              <a:rPr lang="en-US" dirty="0"/>
              <a:t>how we obtain it adopts to the times</a:t>
            </a:r>
          </a:p>
        </p:txBody>
      </p:sp>
      <p:grpSp>
        <p:nvGrpSpPr>
          <p:cNvPr id="16" name="Group 15">
            <a:extLst>
              <a:ext uri="{FF2B5EF4-FFF2-40B4-BE49-F238E27FC236}">
                <a16:creationId xmlns:a16="http://schemas.microsoft.com/office/drawing/2014/main" id="{6D806C9F-A5F8-4433-B89B-7A82E8A430BC}"/>
              </a:ext>
            </a:extLst>
          </p:cNvPr>
          <p:cNvGrpSpPr/>
          <p:nvPr/>
        </p:nvGrpSpPr>
        <p:grpSpPr>
          <a:xfrm>
            <a:off x="3389470" y="505205"/>
            <a:ext cx="4011074" cy="3149675"/>
            <a:chOff x="3389470" y="505205"/>
            <a:chExt cx="4011074" cy="3149675"/>
          </a:xfrm>
        </p:grpSpPr>
        <p:sp>
          <p:nvSpPr>
            <p:cNvPr id="18" name="Arrow: Down 17">
              <a:extLst>
                <a:ext uri="{FF2B5EF4-FFF2-40B4-BE49-F238E27FC236}">
                  <a16:creationId xmlns:a16="http://schemas.microsoft.com/office/drawing/2014/main" id="{C53F3DA3-6B72-4EBB-BFEF-3C7EA0848AD4}"/>
                </a:ext>
              </a:extLst>
            </p:cNvPr>
            <p:cNvSpPr/>
            <p:nvPr/>
          </p:nvSpPr>
          <p:spPr>
            <a:xfrm>
              <a:off x="6388608" y="538443"/>
              <a:ext cx="1011936" cy="3116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19" name="TextBox 18">
              <a:extLst>
                <a:ext uri="{FF2B5EF4-FFF2-40B4-BE49-F238E27FC236}">
                  <a16:creationId xmlns:a16="http://schemas.microsoft.com/office/drawing/2014/main" id="{EFCD2633-DB49-41FC-90BD-FC4254D6C56E}"/>
                </a:ext>
              </a:extLst>
            </p:cNvPr>
            <p:cNvSpPr txBox="1"/>
            <p:nvPr/>
          </p:nvSpPr>
          <p:spPr>
            <a:xfrm>
              <a:off x="3389470" y="505205"/>
              <a:ext cx="3740319" cy="1138773"/>
            </a:xfrm>
            <a:prstGeom prst="rect">
              <a:avLst/>
            </a:prstGeom>
            <a:solidFill>
              <a:srgbClr val="4472C4"/>
            </a:solidFill>
          </p:spPr>
          <p:txBody>
            <a:bodyPr wrap="none" rtlCol="0">
              <a:spAutoFit/>
            </a:bodyPr>
            <a:lstStyle/>
            <a:p>
              <a:pPr algn="ctr"/>
              <a:r>
                <a:rPr lang="en-US" dirty="0">
                  <a:solidFill>
                    <a:schemeClr val="bg1">
                      <a:lumMod val="75000"/>
                    </a:schemeClr>
                  </a:solidFill>
                </a:rPr>
                <a:t>The famous</a:t>
              </a:r>
            </a:p>
            <a:p>
              <a:pPr algn="ctr"/>
              <a:r>
                <a:rPr lang="en-US" sz="3200" b="1" dirty="0">
                  <a:solidFill>
                    <a:schemeClr val="bg1">
                      <a:lumMod val="75000"/>
                    </a:schemeClr>
                  </a:solidFill>
                </a:rPr>
                <a:t>“Hit the Power Wall”</a:t>
              </a:r>
            </a:p>
            <a:p>
              <a:pPr algn="ctr"/>
              <a:r>
                <a:rPr lang="en-US" dirty="0">
                  <a:solidFill>
                    <a:schemeClr val="bg1">
                      <a:lumMod val="75000"/>
                    </a:schemeClr>
                  </a:solidFill>
                </a:rPr>
                <a:t>~2006</a:t>
              </a:r>
            </a:p>
          </p:txBody>
        </p:sp>
      </p:grpSp>
      <p:sp>
        <p:nvSpPr>
          <p:cNvPr id="21" name="TextBox 20">
            <a:extLst>
              <a:ext uri="{FF2B5EF4-FFF2-40B4-BE49-F238E27FC236}">
                <a16:creationId xmlns:a16="http://schemas.microsoft.com/office/drawing/2014/main" id="{94CFD48D-59EF-4CE7-B20D-CB68AAA77FD0}"/>
              </a:ext>
            </a:extLst>
          </p:cNvPr>
          <p:cNvSpPr txBox="1"/>
          <p:nvPr/>
        </p:nvSpPr>
        <p:spPr>
          <a:xfrm>
            <a:off x="2338052" y="1808220"/>
            <a:ext cx="2921577" cy="3693319"/>
          </a:xfrm>
          <a:prstGeom prst="rect">
            <a:avLst/>
          </a:prstGeom>
          <a:solidFill>
            <a:srgbClr val="4472C4"/>
          </a:solidFill>
          <a:ln w="57150">
            <a:solidFill>
              <a:schemeClr val="tx1"/>
            </a:solidFill>
          </a:ln>
        </p:spPr>
        <p:txBody>
          <a:bodyPr wrap="square" rtlCol="0">
            <a:spAutoFit/>
          </a:bodyPr>
          <a:lstStyle/>
          <a:p>
            <a:pPr algn="ctr"/>
            <a:r>
              <a:rPr lang="en-US" dirty="0">
                <a:solidFill>
                  <a:schemeClr val="bg1">
                    <a:lumMod val="75000"/>
                  </a:schemeClr>
                </a:solidFill>
              </a:rPr>
              <a:t>Why?</a:t>
            </a:r>
          </a:p>
          <a:p>
            <a:pPr algn="ctr"/>
            <a:endParaRPr lang="en-US" dirty="0">
              <a:solidFill>
                <a:schemeClr val="bg1">
                  <a:lumMod val="75000"/>
                </a:schemeClr>
              </a:solidFill>
            </a:endParaRPr>
          </a:p>
          <a:p>
            <a:pPr algn="ctr"/>
            <a:r>
              <a:rPr lang="en-US" dirty="0">
                <a:solidFill>
                  <a:schemeClr val="bg1">
                    <a:lumMod val="75000"/>
                  </a:schemeClr>
                </a:solidFill>
              </a:rPr>
              <a:t>Performance stopped scaling with frequency </a:t>
            </a:r>
            <a:r>
              <a:rPr lang="en-US" i="1" dirty="0">
                <a:solidFill>
                  <a:schemeClr val="bg1">
                    <a:lumMod val="75000"/>
                  </a:schemeClr>
                </a:solidFill>
              </a:rPr>
              <a:t>enough</a:t>
            </a:r>
            <a:r>
              <a:rPr lang="en-US" dirty="0">
                <a:solidFill>
                  <a:schemeClr val="bg1">
                    <a:lumMod val="75000"/>
                  </a:schemeClr>
                </a:solidFill>
              </a:rPr>
              <a:t> to justify the power increases.</a:t>
            </a:r>
          </a:p>
          <a:p>
            <a:pPr algn="ctr"/>
            <a:endParaRPr lang="en-US" dirty="0">
              <a:solidFill>
                <a:schemeClr val="bg1">
                  <a:lumMod val="75000"/>
                </a:schemeClr>
              </a:solidFill>
            </a:endParaRPr>
          </a:p>
          <a:p>
            <a:pPr algn="ctr"/>
            <a:r>
              <a:rPr lang="en-US" dirty="0">
                <a:solidFill>
                  <a:schemeClr val="bg1">
                    <a:lumMod val="75000"/>
                  </a:schemeClr>
                </a:solidFill>
              </a:rPr>
              <a:t>Before 2006:  Double Perf = Double Performance; that used to be OKAY</a:t>
            </a:r>
          </a:p>
          <a:p>
            <a:pPr algn="ctr"/>
            <a:r>
              <a:rPr lang="en-US" dirty="0">
                <a:solidFill>
                  <a:schemeClr val="bg1">
                    <a:lumMod val="75000"/>
                  </a:schemeClr>
                </a:solidFill>
              </a:rPr>
              <a:t>(actual math: Double Frequency, Quadrupled Power – but Shrink in Half to Halve the Power)</a:t>
            </a:r>
          </a:p>
        </p:txBody>
      </p:sp>
      <p:sp>
        <p:nvSpPr>
          <p:cNvPr id="23" name="TextBox 22">
            <a:extLst>
              <a:ext uri="{FF2B5EF4-FFF2-40B4-BE49-F238E27FC236}">
                <a16:creationId xmlns:a16="http://schemas.microsoft.com/office/drawing/2014/main" id="{F95235FA-EA00-4280-AC9C-DFF2C937ED0F}"/>
              </a:ext>
            </a:extLst>
          </p:cNvPr>
          <p:cNvSpPr txBox="1"/>
          <p:nvPr/>
        </p:nvSpPr>
        <p:spPr>
          <a:xfrm>
            <a:off x="339760" y="3441680"/>
            <a:ext cx="4925211" cy="3416320"/>
          </a:xfrm>
          <a:prstGeom prst="rect">
            <a:avLst/>
          </a:prstGeom>
          <a:solidFill>
            <a:srgbClr val="4472C4"/>
          </a:solidFill>
          <a:ln w="57150">
            <a:solidFill>
              <a:schemeClr val="tx1"/>
            </a:solidFill>
          </a:ln>
        </p:spPr>
        <p:txBody>
          <a:bodyPr wrap="square" rtlCol="0">
            <a:spAutoFit/>
          </a:bodyPr>
          <a:lstStyle/>
          <a:p>
            <a:r>
              <a:rPr lang="en-US" dirty="0">
                <a:solidFill>
                  <a:schemeClr val="bg1"/>
                </a:solidFill>
              </a:rPr>
              <a:t>Around 2006 –</a:t>
            </a:r>
            <a:br>
              <a:rPr lang="en-US" dirty="0">
                <a:solidFill>
                  <a:schemeClr val="bg1"/>
                </a:solidFill>
              </a:rPr>
            </a:br>
            <a:r>
              <a:rPr lang="en-US" dirty="0">
                <a:solidFill>
                  <a:schemeClr val="bg1"/>
                </a:solidFill>
              </a:rPr>
              <a:t>Three problems converged:</a:t>
            </a:r>
          </a:p>
          <a:p>
            <a:pPr marL="342900" indent="-342900">
              <a:buFont typeface="+mj-lt"/>
              <a:buAutoNum type="arabicPeriod"/>
            </a:pPr>
            <a:r>
              <a:rPr lang="en-US" b="1" dirty="0">
                <a:solidFill>
                  <a:schemeClr val="bg1"/>
                </a:solidFill>
              </a:rPr>
              <a:t>Power Wall:</a:t>
            </a:r>
            <a:br>
              <a:rPr lang="en-US" dirty="0">
                <a:solidFill>
                  <a:schemeClr val="bg1"/>
                </a:solidFill>
              </a:rPr>
            </a:br>
            <a:r>
              <a:rPr lang="en-US" dirty="0">
                <a:solidFill>
                  <a:schemeClr val="bg1"/>
                </a:solidFill>
              </a:rPr>
              <a:t>Thermal Constraints meant performance Increases no longer allowed to scale up power needs</a:t>
            </a:r>
          </a:p>
          <a:p>
            <a:pPr marL="342900" indent="-342900">
              <a:buFont typeface="+mj-lt"/>
              <a:buAutoNum type="arabicPeriod"/>
            </a:pPr>
            <a:r>
              <a:rPr lang="en-US" b="1" dirty="0">
                <a:solidFill>
                  <a:schemeClr val="bg1"/>
                </a:solidFill>
              </a:rPr>
              <a:t>Memory Wall:</a:t>
            </a:r>
            <a:br>
              <a:rPr lang="en-US" dirty="0">
                <a:solidFill>
                  <a:schemeClr val="bg1"/>
                </a:solidFill>
              </a:rPr>
            </a:br>
            <a:r>
              <a:rPr lang="en-US" dirty="0">
                <a:solidFill>
                  <a:schemeClr val="bg1"/>
                </a:solidFill>
              </a:rPr>
              <a:t>Frequency scaling of computation not scaling system performance, largely due to memory</a:t>
            </a:r>
          </a:p>
          <a:p>
            <a:pPr marL="342900" indent="-342900">
              <a:buFont typeface="+mj-lt"/>
              <a:buAutoNum type="arabicPeriod"/>
            </a:pPr>
            <a:r>
              <a:rPr lang="en-US" b="1" dirty="0">
                <a:solidFill>
                  <a:schemeClr val="bg1"/>
                </a:solidFill>
              </a:rPr>
              <a:t>ILP Wall:</a:t>
            </a:r>
            <a:br>
              <a:rPr lang="en-US" dirty="0">
                <a:solidFill>
                  <a:schemeClr val="bg1"/>
                </a:solidFill>
              </a:rPr>
            </a:br>
            <a:r>
              <a:rPr lang="en-US" dirty="0">
                <a:solidFill>
                  <a:schemeClr val="bg1"/>
                </a:solidFill>
              </a:rPr>
              <a:t>Not enough single-threaded parallelism to fuel performance gains.</a:t>
            </a:r>
          </a:p>
        </p:txBody>
      </p:sp>
    </p:spTree>
    <p:extLst>
      <p:ext uri="{BB962C8B-B14F-4D97-AF65-F5344CB8AC3E}">
        <p14:creationId xmlns:p14="http://schemas.microsoft.com/office/powerpoint/2010/main" val="1335990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3127</TotalTime>
  <Words>1982</Words>
  <Application>Microsoft Office PowerPoint</Application>
  <PresentationFormat>Widescreen</PresentationFormat>
  <Paragraphs>449</Paragraphs>
  <Slides>29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Roboto</vt:lpstr>
      <vt:lpstr>Trebuchet MS</vt:lpstr>
      <vt:lpstr>Office Theme</vt:lpstr>
      <vt:lpstr>Parallelism &amp; Heterogeneity</vt:lpstr>
      <vt:lpstr>Computer trends: Parallel and Heterogeneous</vt:lpstr>
      <vt:lpstr>Computer trends: Parallel and Heterogeneous</vt:lpstr>
      <vt:lpstr>Computer trends: Parallel and Heterogeneous</vt:lpstr>
      <vt:lpstr>Our quest for more performance is eternal; how we obtain it adopts to the times</vt:lpstr>
      <vt:lpstr>Our quest for more performance is eternal; how we obtain it adopts to the times</vt:lpstr>
      <vt:lpstr>Our quest for more performance is eternal; how we obtain it adopts to the times</vt:lpstr>
      <vt:lpstr>Our quest for more performance is eternal; how we obtain it adopts to the times</vt:lpstr>
      <vt:lpstr>Our quest for more performance is eternal; how we obtain it adopts to the times</vt:lpstr>
      <vt:lpstr>Our quest for more performance is eternal; how we obtain it adopts to the times</vt:lpstr>
      <vt:lpstr>Our quest for more performance is eternal; how we obtain it adopts to the times</vt:lpstr>
      <vt:lpstr>End of speed-ups, unless we go parallel ?</vt:lpstr>
      <vt:lpstr>Parallelism need not be homogeneous</vt:lpstr>
      <vt:lpstr>Architectures that “go parallel” are limited only by our imaginations (and various tolerances)</vt:lpstr>
      <vt:lpstr>Architectures that “go parallel” are limited only by our imaginations (and various tolerances)</vt:lpstr>
      <vt:lpstr>What does a machine look like in a heterogeneous world?</vt:lpstr>
      <vt:lpstr>pet peeves</vt:lpstr>
      <vt:lpstr>What does a machine look like in a heterogeneous world?</vt:lpstr>
      <vt:lpstr>What does a machine look like in a heterogeneous world?</vt:lpstr>
      <vt:lpstr>What does a machine look like in a heterogeneous world?</vt:lpstr>
      <vt:lpstr>What does a machine look like in a heterogeneous world?</vt:lpstr>
      <vt:lpstr>What does a machine look like in a heterogeneous world?</vt:lpstr>
      <vt:lpstr>What does a machine look like in a heterogeneous world?</vt:lpstr>
      <vt:lpstr>What does a machine look like in a heterogeneous world?</vt:lpstr>
      <vt:lpstr>What does a machine look like in a heterogeneous world?</vt:lpstr>
      <vt:lpstr>Architectures that “go parallel” are limited only by our imaginations (and various tolerances)</vt:lpstr>
      <vt:lpstr>A New Golden Age for Computer Architecture</vt:lpstr>
      <vt:lpstr>Can we survive the diversity?   Do we have a choice?</vt:lpstr>
      <vt:lpstr>Before we use SYCL, we need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Reinders, James R</dc:creator>
  <cp:lastModifiedBy>Reinders, James R</cp:lastModifiedBy>
  <cp:revision>45</cp:revision>
  <dcterms:created xsi:type="dcterms:W3CDTF">2021-10-21T13:19:53Z</dcterms:created>
  <dcterms:modified xsi:type="dcterms:W3CDTF">2021-10-28T16:26:03Z</dcterms:modified>
</cp:coreProperties>
</file>